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5" r:id="rId5"/>
  </p:sldMasterIdLst>
  <p:notesMasterIdLst>
    <p:notesMasterId r:id="rId17"/>
  </p:notesMasterIdLst>
  <p:handoutMasterIdLst>
    <p:handoutMasterId r:id="rId18"/>
  </p:handoutMasterIdLst>
  <p:sldIdLst>
    <p:sldId id="630" r:id="rId6"/>
    <p:sldId id="651" r:id="rId7"/>
    <p:sldId id="660" r:id="rId8"/>
    <p:sldId id="570" r:id="rId9"/>
    <p:sldId id="662" r:id="rId10"/>
    <p:sldId id="664" r:id="rId11"/>
    <p:sldId id="640" r:id="rId12"/>
    <p:sldId id="657" r:id="rId13"/>
    <p:sldId id="659" r:id="rId14"/>
    <p:sldId id="661" r:id="rId15"/>
    <p:sldId id="650"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75D8E3-84B7-40DD-AC18-098F8176D173}">
          <p14:sldIdLst>
            <p14:sldId id="630"/>
            <p14:sldId id="651"/>
            <p14:sldId id="660"/>
            <p14:sldId id="570"/>
            <p14:sldId id="662"/>
            <p14:sldId id="664"/>
            <p14:sldId id="640"/>
            <p14:sldId id="657"/>
            <p14:sldId id="659"/>
            <p14:sldId id="661"/>
            <p14:sldId id="650"/>
          </p14:sldIdLst>
        </p14:section>
        <p14:section name="Untitled Section" id="{379366FE-95EB-4AF8-9DF7-0CC97E96419F}">
          <p14:sldIdLst/>
        </p14:section>
      </p14:sectionLst>
    </p:ext>
    <p:ext uri="{EFAFB233-063F-42B5-8137-9DF3F51BA10A}">
      <p15:sldGuideLst xmlns:p15="http://schemas.microsoft.com/office/powerpoint/2012/main">
        <p15:guide id="8" pos="384" userDrawn="1">
          <p15:clr>
            <a:srgbClr val="A4A3A4"/>
          </p15:clr>
        </p15:guide>
        <p15:guide id="9" pos="7296" userDrawn="1">
          <p15:clr>
            <a:srgbClr val="A4A3A4"/>
          </p15:clr>
        </p15:guide>
        <p15:guide id="12" pos="5160" userDrawn="1">
          <p15:clr>
            <a:srgbClr val="A4A3A4"/>
          </p15:clr>
        </p15:guide>
        <p15:guide id="14" orient="horz"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 X Dulong Jr" initials="RXDJ" lastIdx="1" clrIdx="0">
    <p:extLst>
      <p:ext uri="{19B8F6BF-5375-455C-9EA6-DF929625EA0E}">
        <p15:presenceInfo xmlns:p15="http://schemas.microsoft.com/office/powerpoint/2012/main" userId="66042d3ff2f039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A78"/>
    <a:srgbClr val="9EC840"/>
    <a:srgbClr val="00AB9E"/>
    <a:srgbClr val="4D85B9"/>
    <a:srgbClr val="001C3A"/>
    <a:srgbClr val="021D33"/>
    <a:srgbClr val="065391"/>
    <a:srgbClr val="9DC02E"/>
    <a:srgbClr val="9CC837"/>
    <a:srgbClr val="E0E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3"/>
    <p:restoredTop sz="97356"/>
  </p:normalViewPr>
  <p:slideViewPr>
    <p:cSldViewPr snapToGrid="0">
      <p:cViewPr varScale="1">
        <p:scale>
          <a:sx n="85" d="100"/>
          <a:sy n="85" d="100"/>
        </p:scale>
        <p:origin x="77" y="288"/>
      </p:cViewPr>
      <p:guideLst>
        <p:guide pos="384"/>
        <p:guide pos="7296"/>
        <p:guide pos="5160"/>
        <p:guide orient="horz" pos="288"/>
      </p:guideLst>
    </p:cSldViewPr>
  </p:slideViewPr>
  <p:notesTextViewPr>
    <p:cViewPr>
      <p:scale>
        <a:sx n="1" d="1"/>
        <a:sy n="1" d="1"/>
      </p:scale>
      <p:origin x="0" y="0"/>
    </p:cViewPr>
  </p:notesTextViewPr>
  <p:notesViewPr>
    <p:cSldViewPr snapToGrid="0">
      <p:cViewPr varScale="1">
        <p:scale>
          <a:sx n="135" d="100"/>
          <a:sy n="135" d="100"/>
        </p:scale>
        <p:origin x="328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6CBFFD-0382-485D-A164-674976B6140E}"/>
              </a:ext>
            </a:extLst>
          </p:cNvPr>
          <p:cNvSpPr>
            <a:spLocks noGrp="1"/>
          </p:cNvSpPr>
          <p:nvPr>
            <p:ph type="hdr" sz="quarter"/>
          </p:nvPr>
        </p:nvSpPr>
        <p:spPr>
          <a:xfrm>
            <a:off x="1" y="0"/>
            <a:ext cx="3105347" cy="1970734"/>
          </a:xfrm>
          <a:prstGeom prst="rect">
            <a:avLst/>
          </a:prstGeom>
        </p:spPr>
        <p:txBody>
          <a:bodyPr vert="horz" lIns="167712" tIns="83856" rIns="167712" bIns="83856" rtlCol="0"/>
          <a:lstStyle>
            <a:lvl1pPr algn="l">
              <a:defRPr sz="2100"/>
            </a:lvl1pPr>
          </a:lstStyle>
          <a:p>
            <a:endParaRPr lang="en-US"/>
          </a:p>
        </p:txBody>
      </p:sp>
      <p:sp>
        <p:nvSpPr>
          <p:cNvPr id="3" name="Date Placeholder 2">
            <a:extLst>
              <a:ext uri="{FF2B5EF4-FFF2-40B4-BE49-F238E27FC236}">
                <a16:creationId xmlns:a16="http://schemas.microsoft.com/office/drawing/2014/main" id="{DC283B7A-EE14-48F0-B2FE-C3C440E833F9}"/>
              </a:ext>
            </a:extLst>
          </p:cNvPr>
          <p:cNvSpPr>
            <a:spLocks noGrp="1"/>
          </p:cNvSpPr>
          <p:nvPr>
            <p:ph type="dt" sz="quarter" idx="1"/>
          </p:nvPr>
        </p:nvSpPr>
        <p:spPr>
          <a:xfrm>
            <a:off x="4059182" y="0"/>
            <a:ext cx="3105347" cy="1970734"/>
          </a:xfrm>
          <a:prstGeom prst="rect">
            <a:avLst/>
          </a:prstGeom>
        </p:spPr>
        <p:txBody>
          <a:bodyPr vert="horz" lIns="167712" tIns="83856" rIns="167712" bIns="83856" rtlCol="0"/>
          <a:lstStyle>
            <a:lvl1pPr algn="r">
              <a:defRPr sz="2100"/>
            </a:lvl1pPr>
          </a:lstStyle>
          <a:p>
            <a:fld id="{102424C8-B8B3-409E-B246-9AE9AA5EC087}" type="datetimeFigureOut">
              <a:rPr lang="en-US" smtClean="0"/>
              <a:t>10/18/2023</a:t>
            </a:fld>
            <a:endParaRPr lang="en-US"/>
          </a:p>
        </p:txBody>
      </p:sp>
      <p:sp>
        <p:nvSpPr>
          <p:cNvPr id="4" name="Footer Placeholder 3">
            <a:extLst>
              <a:ext uri="{FF2B5EF4-FFF2-40B4-BE49-F238E27FC236}">
                <a16:creationId xmlns:a16="http://schemas.microsoft.com/office/drawing/2014/main" id="{B8C00E7F-5804-4CAC-93BE-508646A724D1}"/>
              </a:ext>
            </a:extLst>
          </p:cNvPr>
          <p:cNvSpPr>
            <a:spLocks noGrp="1"/>
          </p:cNvSpPr>
          <p:nvPr>
            <p:ph type="ftr" sz="quarter" idx="2"/>
          </p:nvPr>
        </p:nvSpPr>
        <p:spPr>
          <a:xfrm>
            <a:off x="1" y="37307570"/>
            <a:ext cx="3105347" cy="1970730"/>
          </a:xfrm>
          <a:prstGeom prst="rect">
            <a:avLst/>
          </a:prstGeom>
        </p:spPr>
        <p:txBody>
          <a:bodyPr vert="horz" lIns="167712" tIns="83856" rIns="167712" bIns="83856" rtlCol="0" anchor="b"/>
          <a:lstStyle>
            <a:lvl1pPr algn="l">
              <a:defRPr sz="2100"/>
            </a:lvl1pPr>
          </a:lstStyle>
          <a:p>
            <a:endParaRPr lang="en-US"/>
          </a:p>
        </p:txBody>
      </p:sp>
      <p:sp>
        <p:nvSpPr>
          <p:cNvPr id="5" name="Slide Number Placeholder 4">
            <a:extLst>
              <a:ext uri="{FF2B5EF4-FFF2-40B4-BE49-F238E27FC236}">
                <a16:creationId xmlns:a16="http://schemas.microsoft.com/office/drawing/2014/main" id="{194B66EF-BF25-44C8-B33E-1C304AB85724}"/>
              </a:ext>
            </a:extLst>
          </p:cNvPr>
          <p:cNvSpPr>
            <a:spLocks noGrp="1"/>
          </p:cNvSpPr>
          <p:nvPr>
            <p:ph type="sldNum" sz="quarter" idx="3"/>
          </p:nvPr>
        </p:nvSpPr>
        <p:spPr>
          <a:xfrm>
            <a:off x="4059182" y="37307570"/>
            <a:ext cx="3105347" cy="1970730"/>
          </a:xfrm>
          <a:prstGeom prst="rect">
            <a:avLst/>
          </a:prstGeom>
        </p:spPr>
        <p:txBody>
          <a:bodyPr vert="horz" lIns="167712" tIns="83856" rIns="167712" bIns="83856" rtlCol="0" anchor="b"/>
          <a:lstStyle>
            <a:lvl1pPr algn="r">
              <a:defRPr sz="2100"/>
            </a:lvl1pPr>
          </a:lstStyle>
          <a:p>
            <a:fld id="{8215F7B8-7076-4CE4-8CE1-3688B76FEE7F}" type="slidenum">
              <a:rPr lang="en-US" smtClean="0"/>
              <a:t>‹#›</a:t>
            </a:fld>
            <a:endParaRPr lang="en-US"/>
          </a:p>
        </p:txBody>
      </p:sp>
    </p:spTree>
    <p:extLst>
      <p:ext uri="{BB962C8B-B14F-4D97-AF65-F5344CB8AC3E}">
        <p14:creationId xmlns:p14="http://schemas.microsoft.com/office/powerpoint/2010/main" val="3748859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Header Placeholder 37">
            <a:extLst>
              <a:ext uri="{FF2B5EF4-FFF2-40B4-BE49-F238E27FC236}">
                <a16:creationId xmlns:a16="http://schemas.microsoft.com/office/drawing/2014/main" id="{6758E566-3BAC-467C-AB8E-D5342D0FDFBF}"/>
              </a:ext>
            </a:extLst>
          </p:cNvPr>
          <p:cNvSpPr>
            <a:spLocks noGrp="1"/>
          </p:cNvSpPr>
          <p:nvPr>
            <p:ph type="hdr" sz="quarter"/>
          </p:nvPr>
        </p:nvSpPr>
        <p:spPr>
          <a:xfrm>
            <a:off x="0" y="0"/>
            <a:ext cx="3037627" cy="466578"/>
          </a:xfrm>
          <a:prstGeom prst="rect">
            <a:avLst/>
          </a:prstGeom>
        </p:spPr>
        <p:txBody>
          <a:bodyPr vert="horz" lIns="92112" tIns="46055" rIns="92112" bIns="46055" rtlCol="0"/>
          <a:lstStyle>
            <a:lvl1pPr algn="l">
              <a:defRPr sz="1200"/>
            </a:lvl1pPr>
          </a:lstStyle>
          <a:p>
            <a:endParaRPr lang="en-US"/>
          </a:p>
        </p:txBody>
      </p:sp>
      <p:sp>
        <p:nvSpPr>
          <p:cNvPr id="39" name="Slide Image Placeholder 38">
            <a:extLst>
              <a:ext uri="{FF2B5EF4-FFF2-40B4-BE49-F238E27FC236}">
                <a16:creationId xmlns:a16="http://schemas.microsoft.com/office/drawing/2014/main" id="{6DA923A4-DE78-486B-B015-A462259B14FE}"/>
              </a:ext>
            </a:extLst>
          </p:cNvPr>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112" tIns="46055" rIns="92112" bIns="46055" rtlCol="0" anchor="ctr"/>
          <a:lstStyle/>
          <a:p>
            <a:endParaRPr lang="en-US"/>
          </a:p>
        </p:txBody>
      </p:sp>
      <p:sp>
        <p:nvSpPr>
          <p:cNvPr id="40" name="Footer Placeholder 39">
            <a:extLst>
              <a:ext uri="{FF2B5EF4-FFF2-40B4-BE49-F238E27FC236}">
                <a16:creationId xmlns:a16="http://schemas.microsoft.com/office/drawing/2014/main" id="{56B3F9F9-5E7D-4E1E-964A-4E9A6F0163EA}"/>
              </a:ext>
            </a:extLst>
          </p:cNvPr>
          <p:cNvSpPr>
            <a:spLocks noGrp="1"/>
          </p:cNvSpPr>
          <p:nvPr>
            <p:ph type="ftr" sz="quarter" idx="4"/>
          </p:nvPr>
        </p:nvSpPr>
        <p:spPr>
          <a:xfrm>
            <a:off x="0" y="8829822"/>
            <a:ext cx="3037627" cy="466578"/>
          </a:xfrm>
          <a:prstGeom prst="rect">
            <a:avLst/>
          </a:prstGeom>
        </p:spPr>
        <p:txBody>
          <a:bodyPr vert="horz" lIns="92112" tIns="46055" rIns="92112" bIns="46055" rtlCol="0" anchor="b"/>
          <a:lstStyle>
            <a:lvl1pPr algn="l">
              <a:defRPr sz="1200"/>
            </a:lvl1pPr>
          </a:lstStyle>
          <a:p>
            <a:endParaRPr lang="en-US"/>
          </a:p>
        </p:txBody>
      </p:sp>
      <p:sp>
        <p:nvSpPr>
          <p:cNvPr id="41" name="Date Placeholder 40">
            <a:extLst>
              <a:ext uri="{FF2B5EF4-FFF2-40B4-BE49-F238E27FC236}">
                <a16:creationId xmlns:a16="http://schemas.microsoft.com/office/drawing/2014/main" id="{F48BB057-F0C5-4651-993F-48D0D3632C51}"/>
              </a:ext>
            </a:extLst>
          </p:cNvPr>
          <p:cNvSpPr>
            <a:spLocks noGrp="1"/>
          </p:cNvSpPr>
          <p:nvPr>
            <p:ph type="dt" idx="1"/>
          </p:nvPr>
        </p:nvSpPr>
        <p:spPr>
          <a:xfrm>
            <a:off x="3971172" y="0"/>
            <a:ext cx="3037627" cy="466578"/>
          </a:xfrm>
          <a:prstGeom prst="rect">
            <a:avLst/>
          </a:prstGeom>
        </p:spPr>
        <p:txBody>
          <a:bodyPr vert="horz" lIns="92112" tIns="46055" rIns="92112" bIns="46055" rtlCol="0"/>
          <a:lstStyle>
            <a:lvl1pPr algn="r">
              <a:defRPr sz="1200"/>
            </a:lvl1pPr>
          </a:lstStyle>
          <a:p>
            <a:fld id="{4BB263FC-1B5C-4BFE-B3AC-0F2905C12372}" type="datetimeFigureOut">
              <a:rPr lang="en-US" smtClean="0"/>
              <a:t>10/18/2023</a:t>
            </a:fld>
            <a:endParaRPr lang="en-US"/>
          </a:p>
        </p:txBody>
      </p:sp>
      <p:sp>
        <p:nvSpPr>
          <p:cNvPr id="42" name="Notes Placeholder 41">
            <a:extLst>
              <a:ext uri="{FF2B5EF4-FFF2-40B4-BE49-F238E27FC236}">
                <a16:creationId xmlns:a16="http://schemas.microsoft.com/office/drawing/2014/main" id="{FBC5C5D6-2145-483B-A746-6F9F6AD6D772}"/>
              </a:ext>
            </a:extLst>
          </p:cNvPr>
          <p:cNvSpPr>
            <a:spLocks noGrp="1"/>
          </p:cNvSpPr>
          <p:nvPr>
            <p:ph type="body" sz="quarter" idx="3"/>
          </p:nvPr>
        </p:nvSpPr>
        <p:spPr>
          <a:xfrm>
            <a:off x="701362" y="4474034"/>
            <a:ext cx="5607679" cy="3660718"/>
          </a:xfrm>
          <a:prstGeom prst="rect">
            <a:avLst/>
          </a:prstGeom>
        </p:spPr>
        <p:txBody>
          <a:bodyPr vert="horz" lIns="92112" tIns="46055" rIns="92112" bIns="460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7B5C24B2-C1A4-41CD-80C9-893B8309EC59}"/>
              </a:ext>
            </a:extLst>
          </p:cNvPr>
          <p:cNvSpPr>
            <a:spLocks noGrp="1"/>
          </p:cNvSpPr>
          <p:nvPr>
            <p:ph type="sldNum" sz="quarter" idx="5"/>
          </p:nvPr>
        </p:nvSpPr>
        <p:spPr>
          <a:xfrm>
            <a:off x="3971172" y="8829822"/>
            <a:ext cx="3037627" cy="466578"/>
          </a:xfrm>
          <a:prstGeom prst="rect">
            <a:avLst/>
          </a:prstGeom>
        </p:spPr>
        <p:txBody>
          <a:bodyPr vert="horz" lIns="92112" tIns="46055" rIns="92112" bIns="46055" rtlCol="0" anchor="b"/>
          <a:lstStyle>
            <a:lvl1pPr algn="r">
              <a:defRPr sz="1200"/>
            </a:lvl1pPr>
          </a:lstStyle>
          <a:p>
            <a:fld id="{765F00BE-9CED-43A5-8D97-9D43B6AB9CC6}" type="slidenum">
              <a:rPr lang="en-US" smtClean="0"/>
              <a:t>‹#›</a:t>
            </a:fld>
            <a:endParaRPr lang="en-US"/>
          </a:p>
        </p:txBody>
      </p:sp>
    </p:spTree>
    <p:extLst>
      <p:ext uri="{BB962C8B-B14F-4D97-AF65-F5344CB8AC3E}">
        <p14:creationId xmlns:p14="http://schemas.microsoft.com/office/powerpoint/2010/main" val="252122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Thanks for having me today. </a:t>
            </a:r>
          </a:p>
          <a:p>
            <a:r>
              <a:rPr lang="en-US" sz="1800" b="1"/>
              <a:t>I’m pleased to be here to talk about New Hampshire Housing’s role in financing Substance Abuse Disorder and supportive housing.</a:t>
            </a:r>
          </a:p>
        </p:txBody>
      </p:sp>
      <p:sp>
        <p:nvSpPr>
          <p:cNvPr id="4" name="Slide Number Placeholder 3"/>
          <p:cNvSpPr>
            <a:spLocks noGrp="1"/>
          </p:cNvSpPr>
          <p:nvPr>
            <p:ph type="sldNum" sz="quarter" idx="5"/>
          </p:nvPr>
        </p:nvSpPr>
        <p:spPr>
          <a:xfrm>
            <a:off x="3990388" y="8829822"/>
            <a:ext cx="3037627" cy="466578"/>
          </a:xfrm>
        </p:spPr>
        <p:txBody>
          <a:bodyPr/>
          <a:lstStyle/>
          <a:p>
            <a:fld id="{765F00BE-9CED-43A5-8D97-9D43B6AB9CC6}" type="slidenum">
              <a:rPr lang="en-US" smtClean="0"/>
              <a:t>1</a:t>
            </a:fld>
            <a:endParaRPr lang="en-US"/>
          </a:p>
        </p:txBody>
      </p:sp>
    </p:spTree>
    <p:extLst>
      <p:ext uri="{BB962C8B-B14F-4D97-AF65-F5344CB8AC3E}">
        <p14:creationId xmlns:p14="http://schemas.microsoft.com/office/powerpoint/2010/main" val="150999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10</a:t>
            </a:fld>
            <a:endParaRPr lang="en-US"/>
          </a:p>
        </p:txBody>
      </p:sp>
    </p:spTree>
    <p:extLst>
      <p:ext uri="{BB962C8B-B14F-4D97-AF65-F5344CB8AC3E}">
        <p14:creationId xmlns:p14="http://schemas.microsoft.com/office/powerpoint/2010/main" val="329527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I get into any discussion about what we do or what we see, I like to explain what New Hampshire Housing is and why it exists.</a:t>
            </a:r>
          </a:p>
          <a:p>
            <a:endParaRPr lang="en-US"/>
          </a:p>
          <a:p>
            <a:r>
              <a:rPr lang="en-US"/>
              <a:t>We were Established by NH State Law in 1981 as a self-supporting public corporation </a:t>
            </a:r>
          </a:p>
          <a:p>
            <a:endParaRPr lang="en-US"/>
          </a:p>
          <a:p>
            <a:r>
              <a:rPr lang="en-US"/>
              <a:t>We manage a wide range of programs that advance this mission: to PROMOTE, FINANCE, and SUPPORT HOUSING SOLUTIONS FOR THE PEOPLE OF NH.</a:t>
            </a:r>
          </a:p>
          <a:p>
            <a:endParaRPr lang="en-US"/>
          </a:p>
          <a:p>
            <a:pPr defTabSz="931207">
              <a:defRPr/>
            </a:pPr>
            <a:r>
              <a:rPr lang="en-US"/>
              <a:t>Some of those programs are funded with Federal or State dollars. However, we don’t receive any operating funds from the state. We are not state employees. </a:t>
            </a:r>
          </a:p>
          <a:p>
            <a:endParaRPr lang="en-US"/>
          </a:p>
          <a:p>
            <a:r>
              <a:rPr lang="en-US"/>
              <a:t>Because we serve the public and in some cases we administer public funds, our structure is designed to incorporate accountability. That’s through our  board of directors</a:t>
            </a:r>
          </a:p>
          <a:p>
            <a:r>
              <a:rPr lang="en-US"/>
              <a:t>Has 9 members,  appointed by the Governor.</a:t>
            </a:r>
          </a:p>
          <a:p>
            <a:br>
              <a:rPr lang="en-US"/>
            </a:br>
            <a:r>
              <a:rPr lang="en-US"/>
              <a:t>Here are some gee-whiz numbers. </a:t>
            </a:r>
          </a:p>
          <a:p>
            <a:r>
              <a:rPr lang="en-US"/>
              <a:t>These numbers tell part of the story of the work we do and the lives that we touch, but only part of it. </a:t>
            </a:r>
          </a:p>
          <a:p>
            <a:endParaRPr lang="en-US"/>
          </a:p>
          <a:p>
            <a:r>
              <a:rPr lang="en-US"/>
              <a:t>Although we are a finance agency, we never lose our focus on the people we serve. That includes the people whom we’ve helped and the many who are still without a decent, affordable home. </a:t>
            </a:r>
          </a:p>
          <a:p>
            <a:endParaRPr lang="en-US"/>
          </a:p>
          <a:p>
            <a:r>
              <a:rPr lang="en-US"/>
              <a:t>I’m going to talk about the programs that we run in order to achieve these outcomes </a:t>
            </a:r>
          </a:p>
          <a:p>
            <a:endParaRPr lang="en-US"/>
          </a:p>
          <a:p>
            <a:r>
              <a:rPr lang="en-US"/>
              <a:t>Before I do that I want to highlight a theme which I think you’ll see throughout those program areas.</a:t>
            </a:r>
          </a:p>
          <a:p>
            <a:endParaRPr lang="en-US"/>
          </a:p>
          <a:p>
            <a:r>
              <a:rPr lang="en-US"/>
              <a:t>That theme is: we don’t do anything alone. </a:t>
            </a:r>
          </a:p>
          <a:p>
            <a:r>
              <a:rPr lang="en-US"/>
              <a:t>We don’t own or operate any property. We don’t make home loans to consumers. </a:t>
            </a:r>
          </a:p>
          <a:p>
            <a:r>
              <a:rPr lang="en-US"/>
              <a:t>Across all our divisions and program areas, we provide tools to local partners across a variety of industries in every part of the state.</a:t>
            </a:r>
          </a:p>
          <a:p>
            <a:endParaRPr lang="en-US"/>
          </a:p>
          <a:p>
            <a:r>
              <a:rPr lang="en-US"/>
              <a:t>This includes government agencies like HUD and the Department of Health &amp; Human Services;</a:t>
            </a:r>
          </a:p>
          <a:p>
            <a:r>
              <a:rPr lang="en-US"/>
              <a:t>Nonprofits like (select based on audience)</a:t>
            </a:r>
          </a:p>
          <a:p>
            <a:r>
              <a:rPr lang="en-US"/>
              <a:t>Also a wide range of developers, lenders, realtors, and landlords. </a:t>
            </a:r>
          </a:p>
          <a:p>
            <a:pPr defTabSz="938099">
              <a:defRPr/>
            </a:pPr>
            <a:endParaRPr lang="en-US"/>
          </a:p>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2</a:t>
            </a:fld>
            <a:endParaRPr lang="en-US"/>
          </a:p>
        </p:txBody>
      </p:sp>
    </p:spTree>
    <p:extLst>
      <p:ext uri="{BB962C8B-B14F-4D97-AF65-F5344CB8AC3E}">
        <p14:creationId xmlns:p14="http://schemas.microsoft.com/office/powerpoint/2010/main" val="315771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Hampshire Housing has responded to the state’s housing needs in so many ways since the last time we met for this conference. If I tried to list them, we would be here all day.</a:t>
            </a:r>
          </a:p>
          <a:p>
            <a:endParaRPr lang="en-US"/>
          </a:p>
          <a:p>
            <a:r>
              <a:rPr lang="en-US"/>
              <a:t>Here are some highlights.</a:t>
            </a:r>
          </a:p>
          <a:p>
            <a:endParaRPr lang="en-US"/>
          </a:p>
          <a:p>
            <a:r>
              <a:rPr lang="en-US"/>
              <a:t>Our Homeownership Team has pivoted with speed and certainty during the most challenging and turbulent times for homeownership in over a decade. </a:t>
            </a:r>
          </a:p>
          <a:p>
            <a:endParaRPr lang="en-US"/>
          </a:p>
          <a:p>
            <a:r>
              <a:rPr lang="en-US"/>
              <a:t>Our Assisted Housing Division, which administers the Housing Choice Voucher program in areas of the state that aren’t served by a local housing authority, recently achieved Moving to Work designation.</a:t>
            </a:r>
          </a:p>
          <a:p>
            <a:r>
              <a:rPr lang="en-US"/>
              <a:t>We’re one of the only State Housing Authorities to receive this designation, and it means that Dee Pouliot’s team will be exempt from some of the burdensome rules governing the program specifically so we can help residents find employment and become self-sufficient. </a:t>
            </a:r>
          </a:p>
          <a:p>
            <a:endParaRPr lang="en-US"/>
          </a:p>
          <a:p>
            <a:r>
              <a:rPr lang="en-US"/>
              <a:t>This is a big deal. It will make a difference in the lives of the people we serve. </a:t>
            </a:r>
          </a:p>
          <a:p>
            <a:endParaRPr lang="en-US"/>
          </a:p>
          <a:p>
            <a:pPr defTabSz="921167">
              <a:defRPr/>
            </a:pPr>
            <a:r>
              <a:rPr lang="en-US" sz="1800">
                <a:latin typeface="Calibri" panose="020F0502020204030204" pitchFamily="34" charset="0"/>
                <a:ea typeface="Calibri" panose="020F0502020204030204" pitchFamily="34" charset="0"/>
                <a:cs typeface="Calibri" panose="020F0502020204030204" pitchFamily="34" charset="0"/>
              </a:rPr>
              <a:t>The Assisted Housing group has also introduced the first statewide landlord incentive program that encourages landlords to accept renters who are paying their rent with the help of a voucher. </a:t>
            </a:r>
            <a:br>
              <a:rPr lang="en-US" sz="1800">
                <a:latin typeface="Calibri" panose="020F0502020204030204" pitchFamily="34" charset="0"/>
                <a:ea typeface="Calibri" panose="020F0502020204030204" pitchFamily="34" charset="0"/>
                <a:cs typeface="Calibri" panose="020F0502020204030204" pitchFamily="34" charset="0"/>
              </a:rPr>
            </a:br>
            <a:endParaRPr lang="en-US"/>
          </a:p>
          <a:p>
            <a:r>
              <a:rPr lang="en-US"/>
              <a:t>Our Multifamily Division has stepped up with nearly 2,000 new apartment homes in the process of being created or preserved.</a:t>
            </a:r>
          </a:p>
          <a:p>
            <a:r>
              <a:rPr lang="en-US"/>
              <a:t>We’re squeezing the last drop out of all available resources to meet the moment</a:t>
            </a:r>
          </a:p>
          <a:p>
            <a:r>
              <a:rPr lang="en-US"/>
              <a:t>Including the federal Low Income Housing Tax Credit and HOME and Housing Trust Fund, plus $10 million made available through Governor Sununu’s InvestNH program.</a:t>
            </a:r>
          </a:p>
          <a:p>
            <a:endParaRPr lang="en-US"/>
          </a:p>
          <a:p>
            <a:r>
              <a:rPr lang="en-US"/>
              <a:t>What’s more, HALF of all grantees awarded funding last month by our partners at the Department of Business and Economic Affairs elected to have their funds administered by NH Housing. </a:t>
            </a:r>
          </a:p>
          <a:p>
            <a:r>
              <a:rPr lang="en-US"/>
              <a:t>Their choice reflects their confidence in us. </a:t>
            </a:r>
          </a:p>
          <a:p>
            <a:endParaRPr lang="en-US"/>
          </a:p>
          <a:p>
            <a:r>
              <a:rPr lang="en-US"/>
              <a:t>These developers know that they have a partner in NH Housing to help support them in their management of these properties as true affordable housing, rented to working class people for the next 40 years; and means that when these loans are paid back, they will fund future affordable housing initiatives.</a:t>
            </a:r>
          </a:p>
        </p:txBody>
      </p:sp>
      <p:sp>
        <p:nvSpPr>
          <p:cNvPr id="4" name="Slide Number Placeholder 3"/>
          <p:cNvSpPr>
            <a:spLocks noGrp="1"/>
          </p:cNvSpPr>
          <p:nvPr>
            <p:ph type="sldNum" sz="quarter" idx="5"/>
          </p:nvPr>
        </p:nvSpPr>
        <p:spPr/>
        <p:txBody>
          <a:bodyPr/>
          <a:lstStyle/>
          <a:p>
            <a:fld id="{765F00BE-9CED-43A5-8D97-9D43B6AB9CC6}" type="slidenum">
              <a:rPr lang="en-US" smtClean="0"/>
              <a:t>3</a:t>
            </a:fld>
            <a:endParaRPr lang="en-US"/>
          </a:p>
        </p:txBody>
      </p:sp>
    </p:spTree>
    <p:extLst>
      <p:ext uri="{BB962C8B-B14F-4D97-AF65-F5344CB8AC3E}">
        <p14:creationId xmlns:p14="http://schemas.microsoft.com/office/powerpoint/2010/main" val="367708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rgbClr val="E57066"/>
              </a:buClr>
              <a:buFont typeface="Wingdings" pitchFamily="2" charset="2"/>
              <a:buChar char="§"/>
            </a:pPr>
            <a:r>
              <a:rPr lang="en-US"/>
              <a:t>INVESTNH INITIATIVE</a:t>
            </a:r>
          </a:p>
          <a:p>
            <a:pPr>
              <a:lnSpc>
                <a:spcPct val="100000"/>
              </a:lnSpc>
              <a:buClr>
                <a:srgbClr val="E57066"/>
              </a:buClr>
              <a:buFont typeface="Wingdings" pitchFamily="2" charset="2"/>
              <a:buChar char="§"/>
            </a:pPr>
            <a:r>
              <a:rPr lang="en-US"/>
              <a:t>Part of Governor Sununu’s $100 million </a:t>
            </a:r>
            <a:r>
              <a:rPr lang="en-US" err="1"/>
              <a:t>InvestNH</a:t>
            </a:r>
            <a:r>
              <a:rPr lang="en-US"/>
              <a:t> initiative</a:t>
            </a:r>
          </a:p>
          <a:p>
            <a:pPr>
              <a:lnSpc>
                <a:spcPct val="100000"/>
              </a:lnSpc>
              <a:buClr>
                <a:srgbClr val="E57066"/>
              </a:buClr>
              <a:buFont typeface="Wingdings" pitchFamily="2" charset="2"/>
              <a:buChar char="§"/>
            </a:pPr>
            <a:r>
              <a:rPr lang="en-US"/>
              <a:t>$5 million for grants to municipalities</a:t>
            </a:r>
          </a:p>
          <a:p>
            <a:pPr>
              <a:lnSpc>
                <a:spcPct val="100000"/>
              </a:lnSpc>
              <a:buClr>
                <a:srgbClr val="E57066"/>
              </a:buClr>
              <a:buFont typeface="Wingdings" pitchFamily="2" charset="2"/>
              <a:buChar char="§"/>
            </a:pPr>
            <a:r>
              <a:rPr lang="en-US"/>
              <a:t>Study zoning or other regulatory causes for the lack of housing at the local level</a:t>
            </a:r>
          </a:p>
          <a:p>
            <a:pPr>
              <a:lnSpc>
                <a:spcPct val="100000"/>
              </a:lnSpc>
              <a:buClr>
                <a:srgbClr val="E57066"/>
              </a:buClr>
              <a:buFont typeface="Wingdings" pitchFamily="2" charset="2"/>
              <a:buChar char="§"/>
            </a:pPr>
            <a:r>
              <a:rPr lang="en-US"/>
              <a:t>Update land use regulations in response to findings</a:t>
            </a:r>
          </a:p>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4</a:t>
            </a:fld>
            <a:endParaRPr lang="en-US"/>
          </a:p>
        </p:txBody>
      </p:sp>
    </p:spTree>
    <p:extLst>
      <p:ext uri="{BB962C8B-B14F-4D97-AF65-F5344CB8AC3E}">
        <p14:creationId xmlns:p14="http://schemas.microsoft.com/office/powerpoint/2010/main" val="414802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52400"/>
            <a:ext cx="5578475" cy="3138488"/>
          </a:xfrm>
        </p:spPr>
      </p:sp>
      <p:sp>
        <p:nvSpPr>
          <p:cNvPr id="3" name="Notes Placeholder 2"/>
          <p:cNvSpPr>
            <a:spLocks noGrp="1"/>
          </p:cNvSpPr>
          <p:nvPr>
            <p:ph type="body" idx="1"/>
          </p:nvPr>
        </p:nvSpPr>
        <p:spPr>
          <a:xfrm>
            <a:off x="672472" y="3521532"/>
            <a:ext cx="5956929" cy="5108117"/>
          </a:xfrm>
        </p:spPr>
        <p:txBody>
          <a:bodyPr/>
          <a:lstStyle/>
          <a:p>
            <a:pPr defTabSz="1068134">
              <a:defRPr/>
            </a:pPr>
            <a:r>
              <a:rPr lang="en-US" sz="1800" b="1"/>
              <a:t>George</a:t>
            </a:r>
          </a:p>
          <a:p>
            <a:pPr defTabSz="1068134">
              <a:defRPr/>
            </a:pPr>
            <a:endParaRPr lang="en-US" sz="1800" b="1"/>
          </a:p>
          <a:p>
            <a:pPr defTabSz="1068134">
              <a:defRPr/>
            </a:pPr>
            <a:r>
              <a:rPr lang="en-US" sz="1800" b="1"/>
              <a:t>So, we know how renters are doing. How about prospective homebuyers?</a:t>
            </a:r>
          </a:p>
          <a:p>
            <a:pPr defTabSz="1068134">
              <a:defRPr/>
            </a:pPr>
            <a:endParaRPr lang="en-US" sz="1800" b="1"/>
          </a:p>
          <a:p>
            <a:pPr defTabSz="1068134">
              <a:defRPr/>
            </a:pPr>
            <a:r>
              <a:rPr lang="en-US" sz="1800" b="1"/>
              <a:t>It’s important to note what we exclude from our analysis because we are trying to view the market from the lens of a first-time homebuyer. We remove seasonal camps/cottages, interval ownership/timeshares, age-restricted properties, and properties that are described as cash only or complete tear down properties.  </a:t>
            </a:r>
          </a:p>
          <a:p>
            <a:pPr defTabSz="1068134">
              <a:defRPr/>
            </a:pPr>
            <a:endParaRPr lang="en-US" sz="1800" b="1"/>
          </a:p>
          <a:p>
            <a:pPr defTabSz="1068134">
              <a:defRPr/>
            </a:pPr>
            <a:r>
              <a:rPr lang="en-US" sz="1800" b="1"/>
              <a:t>So, let’s see how things are looking…</a:t>
            </a:r>
          </a:p>
          <a:p>
            <a:pPr defTabSz="914349">
              <a:defRPr/>
            </a:pPr>
            <a:endParaRPr lang="en-US" sz="1800" b="1"/>
          </a:p>
          <a:p>
            <a:pPr defTabSz="914349">
              <a:defRPr/>
            </a:pPr>
            <a:r>
              <a:rPr lang="en-US" sz="1800" b="1"/>
              <a:t>On the for-sale side of the housing market, we measure supply in months of supply: how long would it take for all available homes to disappear if the market continued at the preceding 12-month’s pace of sales activity and no new units were listed. </a:t>
            </a:r>
          </a:p>
          <a:p>
            <a:pPr defTabSz="914349">
              <a:defRPr/>
            </a:pPr>
            <a:endParaRPr lang="en-US" sz="1800" b="1"/>
          </a:p>
          <a:p>
            <a:pPr defTabSz="914349">
              <a:defRPr/>
            </a:pPr>
            <a:r>
              <a:rPr lang="en-US" sz="1800" b="1"/>
              <a:t>The horizontal line is at 6 months – 6 months is a balanced market. Anything less than 6 months of inventory is a seller’s market. </a:t>
            </a:r>
          </a:p>
          <a:p>
            <a:pPr defTabSz="914349">
              <a:defRPr/>
            </a:pPr>
            <a:endParaRPr lang="en-US" sz="1800" b="1"/>
          </a:p>
          <a:p>
            <a:pPr defTabSz="914349">
              <a:defRPr/>
            </a:pPr>
            <a:r>
              <a:rPr lang="en-US" sz="1800" b="1"/>
              <a:t>Last month (February 2023), we were at 0.8 months of supply. That’s better than last February when we had only 0.4 months.</a:t>
            </a:r>
          </a:p>
          <a:p>
            <a:pPr defTabSz="914349">
              <a:defRPr/>
            </a:pPr>
            <a:endParaRPr lang="en-US" sz="1800" b="1"/>
          </a:p>
          <a:p>
            <a:pPr defTabSz="914349">
              <a:defRPr/>
            </a:pPr>
            <a:r>
              <a:rPr lang="en-US" sz="1800" b="1"/>
              <a:t>But needless to say, that’s bad! Inventory of homes available for sale is very, very low. </a:t>
            </a:r>
          </a:p>
          <a:p>
            <a:pPr defTabSz="914349">
              <a:defRPr/>
            </a:pPr>
            <a:endParaRPr lang="en-US" sz="1800" b="1"/>
          </a:p>
          <a:p>
            <a:pPr defTabSz="914349">
              <a:defRPr/>
            </a:pPr>
            <a:r>
              <a:rPr lang="en-US" sz="1800" b="1"/>
              <a:t>Low inventory, plus high home prices, coupled with rising interest rates have shut out many first-time homebuyers. </a:t>
            </a:r>
          </a:p>
        </p:txBody>
      </p:sp>
      <p:sp>
        <p:nvSpPr>
          <p:cNvPr id="4" name="Slide Number Placeholder 3"/>
          <p:cNvSpPr>
            <a:spLocks noGrp="1"/>
          </p:cNvSpPr>
          <p:nvPr>
            <p:ph type="sldNum" sz="quarter" idx="5"/>
          </p:nvPr>
        </p:nvSpPr>
        <p:spPr/>
        <p:txBody>
          <a:bodyPr/>
          <a:lstStyle/>
          <a:p>
            <a:fld id="{765F00BE-9CED-43A5-8D97-9D43B6AB9CC6}" type="slidenum">
              <a:rPr lang="en-US" smtClean="0"/>
              <a:t>5</a:t>
            </a:fld>
            <a:endParaRPr lang="en-US"/>
          </a:p>
        </p:txBody>
      </p:sp>
    </p:spTree>
    <p:extLst>
      <p:ext uri="{BB962C8B-B14F-4D97-AF65-F5344CB8AC3E}">
        <p14:creationId xmlns:p14="http://schemas.microsoft.com/office/powerpoint/2010/main" val="165389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6</a:t>
            </a:fld>
            <a:endParaRPr lang="en-US"/>
          </a:p>
        </p:txBody>
      </p:sp>
    </p:spTree>
    <p:extLst>
      <p:ext uri="{BB962C8B-B14F-4D97-AF65-F5344CB8AC3E}">
        <p14:creationId xmlns:p14="http://schemas.microsoft.com/office/powerpoint/2010/main" val="149469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Our Multifamily Division provides below market financing to developers to construct or rehab multifamily rental housing in exchange for their commitment to rent their apartments to low or moderate income people for rents they can afford. </a:t>
            </a:r>
          </a:p>
          <a:p>
            <a:endParaRPr lang="en-US"/>
          </a:p>
          <a:p>
            <a:r>
              <a:rPr lang="en-US"/>
              <a:t>In FY 22, we funded 98 supportive housing units, and a total of nearly 2,000 new apartment homes that are in the process of being created or preserved.</a:t>
            </a:r>
          </a:p>
          <a:p>
            <a:r>
              <a:rPr lang="en-US"/>
              <a:t>We use a variety of tools Including the federal Low Income Housing Tax Credit and HOME and Housing Trust Fund, plus the state Affordable Housing Fund. We also have a role in administering the InvestNH program.</a:t>
            </a:r>
          </a:p>
          <a:p>
            <a:endParaRPr lang="en-US"/>
          </a:p>
          <a:p>
            <a:r>
              <a:rPr lang="en-US"/>
              <a:t>These affordable apartments are monitored by our staff to ensure they are well managed and maintained, and they are required to remain affordable for decades into the future.</a:t>
            </a:r>
          </a:p>
        </p:txBody>
      </p:sp>
      <p:sp>
        <p:nvSpPr>
          <p:cNvPr id="4" name="Slide Number Placeholder 3"/>
          <p:cNvSpPr>
            <a:spLocks noGrp="1"/>
          </p:cNvSpPr>
          <p:nvPr>
            <p:ph type="sldNum" sz="quarter" idx="5"/>
          </p:nvPr>
        </p:nvSpPr>
        <p:spPr/>
        <p:txBody>
          <a:bodyPr/>
          <a:lstStyle/>
          <a:p>
            <a:fld id="{765F00BE-9CED-43A5-8D97-9D43B6AB9CC6}" type="slidenum">
              <a:rPr lang="en-US" smtClean="0"/>
              <a:t>7</a:t>
            </a:fld>
            <a:endParaRPr lang="en-US"/>
          </a:p>
        </p:txBody>
      </p:sp>
    </p:spTree>
    <p:extLst>
      <p:ext uri="{BB962C8B-B14F-4D97-AF65-F5344CB8AC3E}">
        <p14:creationId xmlns:p14="http://schemas.microsoft.com/office/powerpoint/2010/main" val="152693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t>Supportive Housing Program Overview </a:t>
            </a:r>
          </a:p>
          <a:p>
            <a:pPr marL="172719" indent="-172719" defTabSz="921167">
              <a:buFont typeface="Arial" panose="020B0604020202020204" pitchFamily="34" charset="0"/>
              <a:buChar char="•"/>
              <a:defRPr/>
            </a:pPr>
            <a:r>
              <a:rPr lang="en-US"/>
              <a:t>NHH provides capital funding to support the creation of supportive housing, which is affordable housing in combination with supportive services that are designed to help residents maintain their housing and live in an independent, non-institutional setting. Eligible populations include individuals with substance use disorder, persons with severe mental illness, and those who are experiencing homelessness or at-risk of homelessness. </a:t>
            </a:r>
          </a:p>
          <a:p>
            <a:pPr marL="172719" indent="-172719" defTabSz="921167">
              <a:buFont typeface="Arial" panose="020B0604020202020204" pitchFamily="34" charset="0"/>
              <a:buChar char="•"/>
              <a:defRPr/>
            </a:pPr>
            <a:r>
              <a:rPr lang="en-US"/>
              <a:t>Program supports a variety of supportive housing models and housing types, including permanent supportive housing, transitional housing, emergency housing, and recovery housing models. Unit types include apartments, single-room occupancy, and congregate facilities where residents may share bedrooms and use common area facilities. </a:t>
            </a:r>
          </a:p>
          <a:p>
            <a:pPr marL="172719" indent="-172719" defTabSz="921167">
              <a:buFont typeface="Arial" panose="020B0604020202020204" pitchFamily="34" charset="0"/>
              <a:buChar char="•"/>
              <a:defRPr/>
            </a:pPr>
            <a:r>
              <a:rPr lang="en-US"/>
              <a:t>NHH funding is in the form of a 0% deferred payment loan. NHH investment is secured by loan documents and regulatory agreements to ensure compliance with affordability and other programmatic considerations. </a:t>
            </a:r>
          </a:p>
          <a:p>
            <a:pPr marL="172719" indent="-172719" defTabSz="921167">
              <a:buFont typeface="Arial" panose="020B0604020202020204" pitchFamily="34" charset="0"/>
              <a:buChar char="•"/>
              <a:defRPr/>
            </a:pPr>
            <a:r>
              <a:rPr lang="en-US"/>
              <a:t>Funding can be used for a variety of eligible development costs, however NHH financing comes available when the project is permitted and ready to proceed with construction. Project sponsor is responsible for successfully executed necessary predevelopment activities. NHH does have pre-development loan program that can be used to support predevelopment costs that are necessary in order for a project to be shovel ready.  </a:t>
            </a:r>
          </a:p>
          <a:p>
            <a:pPr marL="172719" indent="-172719" defTabSz="921167">
              <a:buFont typeface="Arial" panose="020B0604020202020204" pitchFamily="34" charset="0"/>
              <a:buChar char="•"/>
              <a:defRPr/>
            </a:pPr>
            <a:r>
              <a:rPr lang="en-US"/>
              <a:t>Funds are administered through a competitive Notice of Funding Opportunity process over the course of NHH fiscal year. Applications are reviewed and scored on a cycle defined by the NOFO until all resources are conditionally awarded to projects. </a:t>
            </a:r>
          </a:p>
          <a:p>
            <a:pPr marL="172719" indent="-172719" defTabSz="921167">
              <a:buFont typeface="Arial" panose="020B0604020202020204" pitchFamily="34" charset="0"/>
              <a:buChar char="•"/>
              <a:defRPr/>
            </a:pPr>
            <a:r>
              <a:rPr lang="en-US"/>
              <a:t>Supportive Housing Program is governed by HFA 112: Supportive Housing Program Rules, other applicable NHH Rules, such as our design and construction rules, and any other program specific requirements, which may be tied to a particular funding source that is used to fund the loans through program.  </a:t>
            </a:r>
          </a:p>
          <a:p>
            <a:pPr defTabSz="921167">
              <a:defRPr/>
            </a:pPr>
            <a:endParaRPr lang="en-US"/>
          </a:p>
          <a:p>
            <a:pPr defTabSz="921167">
              <a:defRPr/>
            </a:pPr>
            <a:r>
              <a:rPr lang="en-US"/>
              <a:t>Notice of Funding Opportunity (NOFO) details application requirements and scoring criteria - current NOFO has closed, next NOFO is being designed and will be released soon.</a:t>
            </a:r>
          </a:p>
          <a:p>
            <a:pPr defTabSz="921167">
              <a:defRPr/>
            </a:pPr>
            <a:r>
              <a:rPr lang="en-US"/>
              <a:t>NOFO designed through collaborative process with service providers and developers - Development team has been soliciting feedback on current NOFO and application as we design the upcoming NOFO. There will be a listening session in the coming weeks for those who wish to share feedback on NOFO. </a:t>
            </a:r>
          </a:p>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8</a:t>
            </a:fld>
            <a:endParaRPr lang="en-US"/>
          </a:p>
        </p:txBody>
      </p:sp>
    </p:spTree>
    <p:extLst>
      <p:ext uri="{BB962C8B-B14F-4D97-AF65-F5344CB8AC3E}">
        <p14:creationId xmlns:p14="http://schemas.microsoft.com/office/powerpoint/2010/main" val="283057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765F00BE-9CED-43A5-8D97-9D43B6AB9CC6}" type="slidenum">
              <a:rPr lang="en-US" smtClean="0"/>
              <a:t>9</a:t>
            </a:fld>
            <a:endParaRPr lang="en-US"/>
          </a:p>
        </p:txBody>
      </p:sp>
    </p:spTree>
    <p:extLst>
      <p:ext uri="{BB962C8B-B14F-4D97-AF65-F5344CB8AC3E}">
        <p14:creationId xmlns:p14="http://schemas.microsoft.com/office/powerpoint/2010/main" val="215533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7E5771-DA5E-1C00-54D6-4DC9ECECFD72}"/>
              </a:ext>
            </a:extLst>
          </p:cNvPr>
          <p:cNvSpPr/>
          <p:nvPr userDrawn="1"/>
        </p:nvSpPr>
        <p:spPr>
          <a:xfrm>
            <a:off x="0" y="1"/>
            <a:ext cx="12192000" cy="6857999"/>
          </a:xfrm>
          <a:prstGeom prst="rect">
            <a:avLst/>
          </a:prstGeom>
          <a:gradFill flip="none" rotWithShape="1">
            <a:gsLst>
              <a:gs pos="17000">
                <a:srgbClr val="001C3A"/>
              </a:gs>
              <a:gs pos="91000">
                <a:srgbClr val="4D85B9"/>
              </a:gs>
              <a:gs pos="44000">
                <a:srgbClr val="164A78"/>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7B40C90-8748-8E9A-CB42-B8D6402F9785}"/>
              </a:ext>
            </a:extLst>
          </p:cNvPr>
          <p:cNvSpPr/>
          <p:nvPr userDrawn="1"/>
        </p:nvSpPr>
        <p:spPr>
          <a:xfrm>
            <a:off x="0" y="6759730"/>
            <a:ext cx="12192000" cy="91440"/>
          </a:xfrm>
          <a:prstGeom prst="rect">
            <a:avLst/>
          </a:prstGeom>
          <a:gradFill flip="none" rotWithShape="1">
            <a:gsLst>
              <a:gs pos="99000">
                <a:srgbClr val="164A78"/>
              </a:gs>
              <a:gs pos="85000">
                <a:srgbClr val="00AB9E"/>
              </a:gs>
              <a:gs pos="65000">
                <a:srgbClr val="9EC840"/>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low confidence">
            <a:extLst>
              <a:ext uri="{FF2B5EF4-FFF2-40B4-BE49-F238E27FC236}">
                <a16:creationId xmlns:a16="http://schemas.microsoft.com/office/drawing/2014/main" id="{0F191A37-8BA2-E9D7-4B79-7C1DA03296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9800" y="1346088"/>
            <a:ext cx="7772400" cy="4067556"/>
          </a:xfrm>
          <a:prstGeom prst="rect">
            <a:avLst/>
          </a:prstGeom>
          <a:ln w="25400">
            <a:solidFill>
              <a:schemeClr val="bg1"/>
            </a:solidFill>
          </a:ln>
        </p:spPr>
      </p:pic>
    </p:spTree>
    <p:extLst>
      <p:ext uri="{BB962C8B-B14F-4D97-AF65-F5344CB8AC3E}">
        <p14:creationId xmlns:p14="http://schemas.microsoft.com/office/powerpoint/2010/main" val="35009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CF96F0-E1F4-44B2-9E4A-61F37317ED65}"/>
              </a:ext>
            </a:extLst>
          </p:cNvPr>
          <p:cNvSpPr/>
          <p:nvPr userDrawn="1"/>
        </p:nvSpPr>
        <p:spPr>
          <a:xfrm>
            <a:off x="0" y="1"/>
            <a:ext cx="12192000" cy="6857999"/>
          </a:xfrm>
          <a:prstGeom prst="rect">
            <a:avLst/>
          </a:prstGeom>
          <a:gradFill flip="none" rotWithShape="1">
            <a:gsLst>
              <a:gs pos="17000">
                <a:srgbClr val="001C3A"/>
              </a:gs>
              <a:gs pos="91000">
                <a:srgbClr val="4D85B9"/>
              </a:gs>
              <a:gs pos="44000">
                <a:srgbClr val="164A78"/>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B5328950-A769-4E70-8AAF-CA171EBC87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2381" y="784480"/>
            <a:ext cx="3847238" cy="1931314"/>
          </a:xfrm>
          <a:prstGeom prst="rect">
            <a:avLst/>
          </a:prstGeom>
        </p:spPr>
      </p:pic>
      <p:sp>
        <p:nvSpPr>
          <p:cNvPr id="9" name="Text Placeholder 29">
            <a:extLst>
              <a:ext uri="{FF2B5EF4-FFF2-40B4-BE49-F238E27FC236}">
                <a16:creationId xmlns:a16="http://schemas.microsoft.com/office/drawing/2014/main" id="{B80A1449-322B-4D38-A3C1-ECC2CA4A0534}"/>
              </a:ext>
            </a:extLst>
          </p:cNvPr>
          <p:cNvSpPr>
            <a:spLocks noGrp="1"/>
          </p:cNvSpPr>
          <p:nvPr>
            <p:ph type="body" sz="quarter" idx="11" hasCustomPrompt="1"/>
          </p:nvPr>
        </p:nvSpPr>
        <p:spPr>
          <a:xfrm>
            <a:off x="1034716" y="3227802"/>
            <a:ext cx="10094495" cy="1954885"/>
          </a:xfrm>
          <a:prstGeom prst="rect">
            <a:avLst/>
          </a:prstGeom>
        </p:spPr>
        <p:txBody>
          <a:bodyPr lIns="0"/>
          <a:lstStyle>
            <a:lvl1pPr marL="0" indent="0" algn="ctr">
              <a:buFontTx/>
              <a:buNone/>
              <a:defRPr sz="4400" b="0">
                <a:solidFill>
                  <a:schemeClr val="bg1"/>
                </a:solidFill>
                <a:latin typeface="+mj-lt"/>
              </a:defRPr>
            </a:lvl1pPr>
          </a:lstStyle>
          <a:p>
            <a:pPr lvl="0"/>
            <a:r>
              <a:rPr lang="en-US"/>
              <a:t>PRESENTATION TITLE HERE</a:t>
            </a:r>
          </a:p>
          <a:p>
            <a:pPr lvl="0"/>
            <a:r>
              <a:rPr lang="en-US"/>
              <a:t>Subtitle Here</a:t>
            </a:r>
          </a:p>
        </p:txBody>
      </p:sp>
      <p:sp>
        <p:nvSpPr>
          <p:cNvPr id="13" name="Rectangle 12">
            <a:extLst>
              <a:ext uri="{FF2B5EF4-FFF2-40B4-BE49-F238E27FC236}">
                <a16:creationId xmlns:a16="http://schemas.microsoft.com/office/drawing/2014/main" id="{8875099A-701D-89FE-A2FA-A8FDD5C53138}"/>
              </a:ext>
            </a:extLst>
          </p:cNvPr>
          <p:cNvSpPr/>
          <p:nvPr userDrawn="1"/>
        </p:nvSpPr>
        <p:spPr>
          <a:xfrm>
            <a:off x="0" y="6759730"/>
            <a:ext cx="12192000" cy="91440"/>
          </a:xfrm>
          <a:prstGeom prst="rect">
            <a:avLst/>
          </a:prstGeom>
          <a:gradFill flip="none" rotWithShape="1">
            <a:gsLst>
              <a:gs pos="99000">
                <a:srgbClr val="164A78"/>
              </a:gs>
              <a:gs pos="85000">
                <a:srgbClr val="00AB9E"/>
              </a:gs>
              <a:gs pos="65000">
                <a:srgbClr val="9EC840"/>
              </a:gs>
              <a:gs pos="5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a:extLst>
              <a:ext uri="{FF2B5EF4-FFF2-40B4-BE49-F238E27FC236}">
                <a16:creationId xmlns:a16="http://schemas.microsoft.com/office/drawing/2014/main" id="{F5EF1377-4EBF-D298-DD22-46FFBA03B423}"/>
              </a:ext>
            </a:extLst>
          </p:cNvPr>
          <p:cNvSpPr>
            <a:spLocks noGrp="1"/>
          </p:cNvSpPr>
          <p:nvPr>
            <p:ph type="body" sz="quarter" idx="15" hasCustomPrompt="1"/>
          </p:nvPr>
        </p:nvSpPr>
        <p:spPr>
          <a:xfrm>
            <a:off x="301541" y="6399636"/>
            <a:ext cx="4447439" cy="360094"/>
          </a:xfrm>
          <a:prstGeom prst="rect">
            <a:avLst/>
          </a:prstGeom>
        </p:spPr>
        <p:txBody>
          <a:bodyPr rIns="0" anchor="ctr"/>
          <a:lstStyle>
            <a:lvl1pPr marL="7938" indent="-7938" algn="l">
              <a:buFontTx/>
              <a:buNone/>
              <a:tabLst/>
              <a:defRPr lang="en-US" sz="1000" b="1" i="0" kern="1200" spc="6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NHHOUSING.ORG</a:t>
            </a:r>
          </a:p>
        </p:txBody>
      </p:sp>
    </p:spTree>
    <p:extLst>
      <p:ext uri="{BB962C8B-B14F-4D97-AF65-F5344CB8AC3E}">
        <p14:creationId xmlns:p14="http://schemas.microsoft.com/office/powerpoint/2010/main" val="173356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05592A-07F5-7772-B78A-ABC0F9876968}"/>
              </a:ext>
            </a:extLst>
          </p:cNvPr>
          <p:cNvSpPr/>
          <p:nvPr userDrawn="1"/>
        </p:nvSpPr>
        <p:spPr>
          <a:xfrm>
            <a:off x="0" y="1"/>
            <a:ext cx="12192000" cy="6857999"/>
          </a:xfrm>
          <a:prstGeom prst="rect">
            <a:avLst/>
          </a:prstGeom>
          <a:gradFill flip="none" rotWithShape="1">
            <a:gsLst>
              <a:gs pos="17000">
                <a:srgbClr val="001C3A"/>
              </a:gs>
              <a:gs pos="91000">
                <a:srgbClr val="4D85B9"/>
              </a:gs>
              <a:gs pos="44000">
                <a:srgbClr val="164A78"/>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65327C5C-7FC8-FDBC-6579-3F640C855273}"/>
              </a:ext>
            </a:extLst>
          </p:cNvPr>
          <p:cNvSpPr>
            <a:spLocks noGrp="1"/>
          </p:cNvSpPr>
          <p:nvPr>
            <p:ph type="body" sz="quarter" idx="15" hasCustomPrompt="1"/>
          </p:nvPr>
        </p:nvSpPr>
        <p:spPr>
          <a:xfrm>
            <a:off x="301541" y="6399636"/>
            <a:ext cx="4447439" cy="360094"/>
          </a:xfrm>
          <a:prstGeom prst="rect">
            <a:avLst/>
          </a:prstGeom>
        </p:spPr>
        <p:txBody>
          <a:bodyPr rIns="0" anchor="ctr"/>
          <a:lstStyle>
            <a:lvl1pPr marL="7938" indent="-7938" algn="l">
              <a:buFontTx/>
              <a:buNone/>
              <a:tabLst/>
              <a:defRPr lang="en-US" sz="1000" b="1" i="0" kern="1200" spc="6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NHHOUSING.ORG</a:t>
            </a:r>
          </a:p>
        </p:txBody>
      </p:sp>
      <p:sp>
        <p:nvSpPr>
          <p:cNvPr id="8" name="Rectangle 7">
            <a:extLst>
              <a:ext uri="{FF2B5EF4-FFF2-40B4-BE49-F238E27FC236}">
                <a16:creationId xmlns:a16="http://schemas.microsoft.com/office/drawing/2014/main" id="{B1E713E3-34B0-AE0B-6A3E-C748A7DBD843}"/>
              </a:ext>
            </a:extLst>
          </p:cNvPr>
          <p:cNvSpPr/>
          <p:nvPr userDrawn="1"/>
        </p:nvSpPr>
        <p:spPr>
          <a:xfrm>
            <a:off x="0" y="6759730"/>
            <a:ext cx="12192000" cy="91440"/>
          </a:xfrm>
          <a:prstGeom prst="rect">
            <a:avLst/>
          </a:prstGeom>
          <a:gradFill flip="none" rotWithShape="1">
            <a:gsLst>
              <a:gs pos="99000">
                <a:srgbClr val="164A78"/>
              </a:gs>
              <a:gs pos="85000">
                <a:srgbClr val="00AB9E"/>
              </a:gs>
              <a:gs pos="65000">
                <a:srgbClr val="9EC840"/>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74B0C0A-1B1A-3397-4EE4-5637666A16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4120" y="5939084"/>
            <a:ext cx="1614714" cy="813816"/>
          </a:xfrm>
          <a:prstGeom prst="rect">
            <a:avLst/>
          </a:prstGeom>
        </p:spPr>
      </p:pic>
    </p:spTree>
    <p:extLst>
      <p:ext uri="{BB962C8B-B14F-4D97-AF65-F5344CB8AC3E}">
        <p14:creationId xmlns:p14="http://schemas.microsoft.com/office/powerpoint/2010/main" val="393868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2256C1-FFBE-9947-0AE4-1F0CFCC9D04B}"/>
              </a:ext>
            </a:extLst>
          </p:cNvPr>
          <p:cNvSpPr/>
          <p:nvPr userDrawn="1"/>
        </p:nvSpPr>
        <p:spPr>
          <a:xfrm>
            <a:off x="0" y="6430920"/>
            <a:ext cx="12192000" cy="465180"/>
          </a:xfrm>
          <a:prstGeom prst="rect">
            <a:avLst/>
          </a:prstGeom>
          <a:gradFill flip="none" rotWithShape="1">
            <a:gsLst>
              <a:gs pos="99000">
                <a:srgbClr val="164A78"/>
              </a:gs>
              <a:gs pos="85000">
                <a:srgbClr val="00AB9E"/>
              </a:gs>
              <a:gs pos="65000">
                <a:srgbClr val="9EC840"/>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21791D-DEC9-4592-D13B-279851F2F43A}"/>
              </a:ext>
            </a:extLst>
          </p:cNvPr>
          <p:cNvSpPr/>
          <p:nvPr userDrawn="1"/>
        </p:nvSpPr>
        <p:spPr>
          <a:xfrm>
            <a:off x="0" y="6527188"/>
            <a:ext cx="12192000" cy="368912"/>
          </a:xfrm>
          <a:prstGeom prst="rect">
            <a:avLst/>
          </a:prstGeom>
          <a:gradFill flip="none" rotWithShape="1">
            <a:gsLst>
              <a:gs pos="0">
                <a:srgbClr val="001C3A"/>
              </a:gs>
              <a:gs pos="77000">
                <a:srgbClr val="4D85B9"/>
              </a:gs>
              <a:gs pos="26000">
                <a:srgbClr val="164A7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83F24A2D-6BE3-4D04-9153-04BA78C4E38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2116" y="5664499"/>
            <a:ext cx="1617814" cy="812142"/>
          </a:xfrm>
          <a:prstGeom prst="rect">
            <a:avLst/>
          </a:prstGeom>
        </p:spPr>
      </p:pic>
      <p:sp>
        <p:nvSpPr>
          <p:cNvPr id="31" name="Text Placeholder 29">
            <a:extLst>
              <a:ext uri="{FF2B5EF4-FFF2-40B4-BE49-F238E27FC236}">
                <a16:creationId xmlns:a16="http://schemas.microsoft.com/office/drawing/2014/main" id="{A4ADD6B1-4F5A-43FC-A35D-D0BB8580EB4C}"/>
              </a:ext>
            </a:extLst>
          </p:cNvPr>
          <p:cNvSpPr>
            <a:spLocks noGrp="1"/>
          </p:cNvSpPr>
          <p:nvPr>
            <p:ph type="body" sz="quarter" idx="12" hasCustomPrompt="1"/>
          </p:nvPr>
        </p:nvSpPr>
        <p:spPr>
          <a:xfrm>
            <a:off x="1019476" y="1638666"/>
            <a:ext cx="10109734" cy="437515"/>
          </a:xfrm>
          <a:prstGeom prst="rect">
            <a:avLst/>
          </a:prstGeom>
        </p:spPr>
        <p:txBody>
          <a:bodyPr lIns="0"/>
          <a:lstStyle>
            <a:lvl1pPr>
              <a:buFontTx/>
              <a:buNone/>
              <a:defRPr sz="2400" b="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b="1"/>
              <a:t>BULLET HEADLINE</a:t>
            </a:r>
            <a:endParaRPr lang="en-US"/>
          </a:p>
        </p:txBody>
      </p:sp>
      <p:sp>
        <p:nvSpPr>
          <p:cNvPr id="33" name="Text Placeholder 32">
            <a:extLst>
              <a:ext uri="{FF2B5EF4-FFF2-40B4-BE49-F238E27FC236}">
                <a16:creationId xmlns:a16="http://schemas.microsoft.com/office/drawing/2014/main" id="{0B662050-4B45-4EE6-BFDE-96C15D51500A}"/>
              </a:ext>
            </a:extLst>
          </p:cNvPr>
          <p:cNvSpPr>
            <a:spLocks noGrp="1"/>
          </p:cNvSpPr>
          <p:nvPr>
            <p:ph type="body" sz="quarter" idx="13" hasCustomPrompt="1"/>
          </p:nvPr>
        </p:nvSpPr>
        <p:spPr>
          <a:xfrm>
            <a:off x="1019476" y="2088960"/>
            <a:ext cx="10094495" cy="3383379"/>
          </a:xfrm>
          <a:prstGeom prst="rect">
            <a:avLst/>
          </a:prstGeom>
        </p:spPr>
        <p:txBody>
          <a:bodyPr lIns="0"/>
          <a:lstStyle>
            <a:lvl1pPr>
              <a:buClr>
                <a:srgbClr val="9DC02E"/>
              </a:buClr>
              <a:defRPr sz="2400">
                <a:solidFill>
                  <a:schemeClr val="bg2">
                    <a:lumMod val="25000"/>
                  </a:schemeClr>
                </a:solidFill>
              </a:defRPr>
            </a:lvl1pPr>
            <a:lvl2pPr>
              <a:buClr>
                <a:srgbClr val="9DC02E"/>
              </a:buClr>
              <a:buSzPct val="70000"/>
              <a:buFont typeface="Wingdings" panose="05000000000000000000" pitchFamily="2" charset="2"/>
              <a:buChar char="q"/>
              <a:defRPr sz="2000">
                <a:solidFill>
                  <a:schemeClr val="bg2">
                    <a:lumMod val="25000"/>
                  </a:schemeClr>
                </a:solidFill>
              </a:defRPr>
            </a:lvl2pPr>
            <a:lvl3pPr>
              <a:buClr>
                <a:srgbClr val="9DC02E"/>
              </a:buClr>
              <a:buFont typeface="Open Sans" panose="020B0606030504020204" pitchFamily="34" charset="0"/>
              <a:buChar char="−"/>
              <a:defRPr sz="1800" i="1">
                <a:solidFill>
                  <a:schemeClr val="bg2">
                    <a:lumMod val="25000"/>
                  </a:schemeClr>
                </a:solidFill>
              </a:defRPr>
            </a:lvl3pPr>
            <a:lvl4pPr>
              <a:buClr>
                <a:srgbClr val="9DC02E"/>
              </a:buClr>
              <a:defRPr>
                <a:solidFill>
                  <a:schemeClr val="bg2">
                    <a:lumMod val="25000"/>
                  </a:schemeClr>
                </a:solidFill>
              </a:defRPr>
            </a:lvl4pPr>
            <a:lvl5pPr>
              <a:buClr>
                <a:srgbClr val="9DC02E"/>
              </a:buClr>
              <a:defRPr>
                <a:solidFill>
                  <a:schemeClr val="bg2">
                    <a:lumMod val="25000"/>
                  </a:schemeClr>
                </a:solidFill>
              </a:defRPr>
            </a:lvl5pPr>
          </a:lstStyle>
          <a:p>
            <a:pPr lvl="0"/>
            <a:r>
              <a:rPr lang="en-US"/>
              <a:t>First level</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BCA4A712-C67A-4161-8FEE-12D360ADF86C}"/>
              </a:ext>
            </a:extLst>
          </p:cNvPr>
          <p:cNvSpPr>
            <a:spLocks noGrp="1"/>
          </p:cNvSpPr>
          <p:nvPr>
            <p:ph type="body" sz="quarter" idx="14" hasCustomPrompt="1"/>
          </p:nvPr>
        </p:nvSpPr>
        <p:spPr>
          <a:xfrm>
            <a:off x="1034716" y="457200"/>
            <a:ext cx="10109734" cy="660400"/>
          </a:xfrm>
          <a:prstGeom prst="rect">
            <a:avLst/>
          </a:prstGeom>
        </p:spPr>
        <p:txBody>
          <a:bodyPr/>
          <a:lstStyle>
            <a:lvl1pPr algn="l">
              <a:buFontTx/>
              <a:buNone/>
              <a:defRPr sz="3200">
                <a:solidFill>
                  <a:srgbClr val="164A78"/>
                </a:solidFill>
              </a:defRPr>
            </a:lvl1pPr>
          </a:lstStyle>
          <a:p>
            <a:pPr lvl="0"/>
            <a:r>
              <a:rPr lang="en-US"/>
              <a:t>HEADLINE</a:t>
            </a:r>
          </a:p>
        </p:txBody>
      </p:sp>
      <p:sp>
        <p:nvSpPr>
          <p:cNvPr id="6" name="Text Placeholder 5">
            <a:extLst>
              <a:ext uri="{FF2B5EF4-FFF2-40B4-BE49-F238E27FC236}">
                <a16:creationId xmlns:a16="http://schemas.microsoft.com/office/drawing/2014/main" id="{5BB94F7E-F414-4E48-87A9-C371E3ADE420}"/>
              </a:ext>
            </a:extLst>
          </p:cNvPr>
          <p:cNvSpPr>
            <a:spLocks noGrp="1"/>
          </p:cNvSpPr>
          <p:nvPr>
            <p:ph type="body" sz="quarter" idx="15" hasCustomPrompt="1"/>
          </p:nvPr>
        </p:nvSpPr>
        <p:spPr>
          <a:xfrm>
            <a:off x="301541" y="6527188"/>
            <a:ext cx="4447439" cy="360094"/>
          </a:xfrm>
          <a:prstGeom prst="rect">
            <a:avLst/>
          </a:prstGeom>
        </p:spPr>
        <p:txBody>
          <a:bodyPr rIns="0" anchor="ctr"/>
          <a:lstStyle>
            <a:lvl1pPr marL="7938" indent="-7938" algn="l">
              <a:buFontTx/>
              <a:buNone/>
              <a:tabLst/>
              <a:defRPr lang="en-US" sz="1000" b="1" i="0" kern="1200" spc="6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NHHOUSING.ORG</a:t>
            </a:r>
          </a:p>
        </p:txBody>
      </p:sp>
      <p:sp>
        <p:nvSpPr>
          <p:cNvPr id="7" name="Slide Number Placeholder 1">
            <a:extLst>
              <a:ext uri="{FF2B5EF4-FFF2-40B4-BE49-F238E27FC236}">
                <a16:creationId xmlns:a16="http://schemas.microsoft.com/office/drawing/2014/main" id="{20E31669-25CB-67AB-250B-35199B898D9A}"/>
              </a:ext>
            </a:extLst>
          </p:cNvPr>
          <p:cNvSpPr>
            <a:spLocks noGrp="1"/>
          </p:cNvSpPr>
          <p:nvPr>
            <p:ph type="sldNum" sz="quarter" idx="4"/>
          </p:nvPr>
        </p:nvSpPr>
        <p:spPr>
          <a:xfrm>
            <a:off x="9050470" y="6518370"/>
            <a:ext cx="2743200" cy="339630"/>
          </a:xfrm>
          <a:prstGeom prst="rect">
            <a:avLst/>
          </a:prstGeom>
        </p:spPr>
        <p:txBody>
          <a:bodyPr vert="horz" lIns="91440" tIns="45720" rIns="91440" bIns="45720" rtlCol="0" anchor="ctr"/>
          <a:lstStyle>
            <a:lvl1pPr algn="r">
              <a:defRPr sz="1200">
                <a:solidFill>
                  <a:schemeClr val="bg1"/>
                </a:solidFill>
              </a:defRPr>
            </a:lvl1pPr>
          </a:lstStyle>
          <a:p>
            <a:fld id="{23249632-8E8E-41CE-8D61-3D91AE0A3D42}" type="slidenum">
              <a:rPr lang="en-US" smtClean="0"/>
              <a:pPr/>
              <a:t>‹#›</a:t>
            </a:fld>
            <a:endParaRPr lang="en-US"/>
          </a:p>
        </p:txBody>
      </p:sp>
    </p:spTree>
    <p:extLst>
      <p:ext uri="{BB962C8B-B14F-4D97-AF65-F5344CB8AC3E}">
        <p14:creationId xmlns:p14="http://schemas.microsoft.com/office/powerpoint/2010/main" val="74756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05592A-07F5-7772-B78A-ABC0F9876968}"/>
              </a:ext>
            </a:extLst>
          </p:cNvPr>
          <p:cNvSpPr/>
          <p:nvPr userDrawn="1"/>
        </p:nvSpPr>
        <p:spPr>
          <a:xfrm>
            <a:off x="0" y="1"/>
            <a:ext cx="12192000" cy="6857999"/>
          </a:xfrm>
          <a:prstGeom prst="rect">
            <a:avLst/>
          </a:prstGeom>
          <a:gradFill flip="none" rotWithShape="1">
            <a:gsLst>
              <a:gs pos="17000">
                <a:srgbClr val="001C3A"/>
              </a:gs>
              <a:gs pos="91000">
                <a:srgbClr val="4D85B9"/>
              </a:gs>
              <a:gs pos="44000">
                <a:srgbClr val="164A78"/>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561DF3-6086-1183-2777-BC9BDBAE99DA}"/>
              </a:ext>
            </a:extLst>
          </p:cNvPr>
          <p:cNvSpPr/>
          <p:nvPr userDrawn="1"/>
        </p:nvSpPr>
        <p:spPr>
          <a:xfrm>
            <a:off x="0" y="6759730"/>
            <a:ext cx="12192000" cy="91440"/>
          </a:xfrm>
          <a:prstGeom prst="rect">
            <a:avLst/>
          </a:prstGeom>
          <a:gradFill flip="none" rotWithShape="1">
            <a:gsLst>
              <a:gs pos="99000">
                <a:srgbClr val="164A78"/>
              </a:gs>
              <a:gs pos="85000">
                <a:srgbClr val="00AB9E"/>
              </a:gs>
              <a:gs pos="65000">
                <a:srgbClr val="9EC840"/>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833537"/>
      </p:ext>
    </p:extLst>
  </p:cSld>
  <p:clrMap bg1="lt1" tx1="dk1" bg2="lt2" tx2="dk2" accent1="accent1" accent2="accent2" accent3="accent3" accent4="accent4" accent5="accent5" accent6="accent6" hlink="hlink" folHlink="folHlink"/>
  <p:sldLayoutIdLst>
    <p:sldLayoutId id="2147483740" r:id="rId1"/>
    <p:sldLayoutId id="2147483726" r:id="rId2"/>
    <p:sldLayoutId id="2147483742" r:id="rId3"/>
    <p:sldLayoutId id="2147483736" r:id="rId4"/>
    <p:sldLayoutId id="214748374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5160" userDrawn="1">
          <p15:clr>
            <a:srgbClr val="F26B43"/>
          </p15:clr>
        </p15:guide>
        <p15:guide id="3" orient="horz" pos="288" userDrawn="1">
          <p15:clr>
            <a:srgbClr val="F26B43"/>
          </p15:clr>
        </p15:guide>
        <p15:guide id="4" orient="horz" pos="4032" userDrawn="1">
          <p15:clr>
            <a:srgbClr val="F26B43"/>
          </p15:clr>
        </p15:guide>
        <p15:guide id="5" pos="7296" userDrawn="1">
          <p15:clr>
            <a:srgbClr val="F26B43"/>
          </p15:clr>
        </p15:guide>
        <p15:guide id="6" pos="25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E3CC039F-8694-88EB-4B79-9D67CDC70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746" y="372940"/>
            <a:ext cx="3260508" cy="1636776"/>
          </a:xfrm>
          <a:prstGeom prst="rect">
            <a:avLst/>
          </a:prstGeom>
        </p:spPr>
      </p:pic>
      <p:sp>
        <p:nvSpPr>
          <p:cNvPr id="3" name="Text Placeholder 1">
            <a:extLst>
              <a:ext uri="{FF2B5EF4-FFF2-40B4-BE49-F238E27FC236}">
                <a16:creationId xmlns:a16="http://schemas.microsoft.com/office/drawing/2014/main" id="{767C6FDA-E043-4070-AE6E-DC839568297B}"/>
              </a:ext>
            </a:extLst>
          </p:cNvPr>
          <p:cNvSpPr txBox="1">
            <a:spLocks/>
          </p:cNvSpPr>
          <p:nvPr/>
        </p:nvSpPr>
        <p:spPr>
          <a:xfrm>
            <a:off x="426307" y="2686909"/>
            <a:ext cx="11116964" cy="1575582"/>
          </a:xfrm>
          <a:prstGeom prst="rect">
            <a:avLst/>
          </a:prstGeom>
        </p:spPr>
        <p:txBody>
          <a:bodyPr lIns="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sz="1800" b="1">
              <a:solidFill>
                <a:schemeClr val="bg1"/>
              </a:solidFill>
            </a:endParaRPr>
          </a:p>
        </p:txBody>
      </p:sp>
      <p:sp>
        <p:nvSpPr>
          <p:cNvPr id="6" name="Text Placeholder 1">
            <a:extLst>
              <a:ext uri="{FF2B5EF4-FFF2-40B4-BE49-F238E27FC236}">
                <a16:creationId xmlns:a16="http://schemas.microsoft.com/office/drawing/2014/main" id="{B09D989A-6CB4-BBC9-55F4-7CBC0AE73BF8}"/>
              </a:ext>
            </a:extLst>
          </p:cNvPr>
          <p:cNvSpPr txBox="1">
            <a:spLocks/>
          </p:cNvSpPr>
          <p:nvPr/>
        </p:nvSpPr>
        <p:spPr>
          <a:xfrm>
            <a:off x="328084" y="4196873"/>
            <a:ext cx="11313409" cy="1962487"/>
          </a:xfrm>
          <a:prstGeom prst="rect">
            <a:avLst/>
          </a:prstGeom>
        </p:spPr>
        <p:txBody>
          <a:bodyPr lIns="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br>
              <a:rPr lang="en-US" sz="1600" b="1">
                <a:solidFill>
                  <a:schemeClr val="bg1"/>
                </a:solidFill>
              </a:rPr>
            </a:br>
            <a:r>
              <a:rPr lang="en-US" sz="2000" b="1">
                <a:solidFill>
                  <a:schemeClr val="bg1"/>
                </a:solidFill>
              </a:rPr>
              <a:t>Rob Dapice, Executive Director</a:t>
            </a:r>
            <a:br>
              <a:rPr lang="en-US" sz="2000" b="1">
                <a:solidFill>
                  <a:schemeClr val="bg1"/>
                </a:solidFill>
              </a:rPr>
            </a:br>
            <a:r>
              <a:rPr lang="en-US" sz="2000" b="1">
                <a:solidFill>
                  <a:schemeClr val="bg1"/>
                </a:solidFill>
              </a:rPr>
              <a:t>New Hampshire Housing</a:t>
            </a:r>
            <a:br>
              <a:rPr lang="en-US" sz="2000" b="1">
                <a:solidFill>
                  <a:schemeClr val="bg1"/>
                </a:solidFill>
              </a:rPr>
            </a:br>
            <a:endParaRPr lang="en-US" sz="1600" b="1">
              <a:solidFill>
                <a:schemeClr val="bg1"/>
              </a:solidFill>
            </a:endParaRPr>
          </a:p>
          <a:p>
            <a:pPr marL="0" indent="0" algn="ctr">
              <a:lnSpc>
                <a:spcPct val="100000"/>
              </a:lnSpc>
              <a:buNone/>
            </a:pPr>
            <a:r>
              <a:rPr lang="en-US" sz="1600" b="1">
                <a:solidFill>
                  <a:schemeClr val="bg1"/>
                </a:solidFill>
              </a:rPr>
              <a:t>NH OPIOID ABATEMENT ADVISORY COMMITTEE</a:t>
            </a:r>
            <a:br>
              <a:rPr lang="en-US" sz="1600" b="1">
                <a:solidFill>
                  <a:schemeClr val="bg1"/>
                </a:solidFill>
              </a:rPr>
            </a:br>
            <a:r>
              <a:rPr lang="en-US" sz="1600" b="1">
                <a:solidFill>
                  <a:schemeClr val="bg1"/>
                </a:solidFill>
              </a:rPr>
              <a:t>August 14, 2023</a:t>
            </a:r>
            <a:endParaRPr lang="en-US" sz="1600" b="1">
              <a:solidFill>
                <a:schemeClr val="bg1"/>
              </a:solidFill>
              <a:ea typeface="Open Sans"/>
              <a:cs typeface="Open Sans"/>
            </a:endParaRPr>
          </a:p>
        </p:txBody>
      </p:sp>
      <p:sp>
        <p:nvSpPr>
          <p:cNvPr id="5" name="TextBox 4">
            <a:extLst>
              <a:ext uri="{FF2B5EF4-FFF2-40B4-BE49-F238E27FC236}">
                <a16:creationId xmlns:a16="http://schemas.microsoft.com/office/drawing/2014/main" id="{D83FD01C-E58C-D622-9CF5-FD31041F5F1F}"/>
              </a:ext>
            </a:extLst>
          </p:cNvPr>
          <p:cNvSpPr txBox="1"/>
          <p:nvPr/>
        </p:nvSpPr>
        <p:spPr>
          <a:xfrm>
            <a:off x="1420761" y="2426827"/>
            <a:ext cx="9350477" cy="1323439"/>
          </a:xfrm>
          <a:prstGeom prst="rect">
            <a:avLst/>
          </a:prstGeom>
          <a:noFill/>
        </p:spPr>
        <p:txBody>
          <a:bodyPr wrap="square">
            <a:spAutoFit/>
          </a:bodyPr>
          <a:lstStyle/>
          <a:p>
            <a:pPr algn="ctr"/>
            <a:r>
              <a:rPr lang="en-US" sz="4000" b="1">
                <a:solidFill>
                  <a:schemeClr val="bg1"/>
                </a:solidFill>
              </a:rPr>
              <a:t>SUBSTANCE USE DISORDER HOUSING AND SERVICES FUNDING</a:t>
            </a:r>
            <a:endParaRPr lang="en-US" sz="4000"/>
          </a:p>
        </p:txBody>
      </p:sp>
      <p:sp>
        <p:nvSpPr>
          <p:cNvPr id="4" name="Rectangle 3">
            <a:extLst>
              <a:ext uri="{FF2B5EF4-FFF2-40B4-BE49-F238E27FC236}">
                <a16:creationId xmlns:a16="http://schemas.microsoft.com/office/drawing/2014/main" id="{2BB0887B-6ECA-7076-1D67-282274194DA7}"/>
              </a:ext>
            </a:extLst>
          </p:cNvPr>
          <p:cNvSpPr/>
          <p:nvPr/>
        </p:nvSpPr>
        <p:spPr>
          <a:xfrm>
            <a:off x="0" y="6393244"/>
            <a:ext cx="12192000" cy="465180"/>
          </a:xfrm>
          <a:prstGeom prst="rect">
            <a:avLst/>
          </a:prstGeom>
          <a:gradFill flip="none" rotWithShape="1">
            <a:gsLst>
              <a:gs pos="99000">
                <a:srgbClr val="164A78"/>
              </a:gs>
              <a:gs pos="85000">
                <a:srgbClr val="00AB9E"/>
              </a:gs>
              <a:gs pos="65000">
                <a:srgbClr val="9EC840"/>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7973EF-71BE-09B1-ED44-CFD6DA51C108}"/>
              </a:ext>
            </a:extLst>
          </p:cNvPr>
          <p:cNvSpPr/>
          <p:nvPr/>
        </p:nvSpPr>
        <p:spPr>
          <a:xfrm>
            <a:off x="0" y="6489512"/>
            <a:ext cx="12192000" cy="368912"/>
          </a:xfrm>
          <a:prstGeom prst="rect">
            <a:avLst/>
          </a:prstGeom>
          <a:gradFill flip="none" rotWithShape="1">
            <a:gsLst>
              <a:gs pos="0">
                <a:srgbClr val="001C3A"/>
              </a:gs>
              <a:gs pos="77000">
                <a:srgbClr val="4D85B9"/>
              </a:gs>
              <a:gs pos="26000">
                <a:srgbClr val="164A7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9708AB17-DED1-0C4F-7861-09B3D1E5D8B3}"/>
              </a:ext>
            </a:extLst>
          </p:cNvPr>
          <p:cNvSpPr txBox="1">
            <a:spLocks/>
          </p:cNvSpPr>
          <p:nvPr/>
        </p:nvSpPr>
        <p:spPr>
          <a:xfrm>
            <a:off x="3859290" y="6497906"/>
            <a:ext cx="4447439" cy="360094"/>
          </a:xfrm>
          <a:prstGeom prst="rect">
            <a:avLst/>
          </a:prstGeom>
        </p:spPr>
        <p:txBody>
          <a:bodyPr rIns="0" anchor="ctr"/>
          <a:lstStyle>
            <a:lvl1pPr marL="7938" indent="-7938" algn="l" defTabSz="914400" rtl="0" eaLnBrk="1" latinLnBrk="0" hangingPunct="1">
              <a:lnSpc>
                <a:spcPct val="90000"/>
              </a:lnSpc>
              <a:spcBef>
                <a:spcPts val="1000"/>
              </a:spcBef>
              <a:buFontTx/>
              <a:buNone/>
              <a:tabLst/>
              <a:defRPr lang="en-US" sz="1000" b="1" i="0" kern="1200" spc="6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NHHOUSING.ORG</a:t>
            </a:r>
          </a:p>
        </p:txBody>
      </p:sp>
    </p:spTree>
    <p:extLst>
      <p:ext uri="{BB962C8B-B14F-4D97-AF65-F5344CB8AC3E}">
        <p14:creationId xmlns:p14="http://schemas.microsoft.com/office/powerpoint/2010/main" val="186844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3BCB42-2F2F-DB35-BE52-230A5FE107D9}"/>
              </a:ext>
            </a:extLst>
          </p:cNvPr>
          <p:cNvSpPr>
            <a:spLocks noGrp="1"/>
          </p:cNvSpPr>
          <p:nvPr>
            <p:ph type="body" sz="quarter" idx="13"/>
          </p:nvPr>
        </p:nvSpPr>
        <p:spPr>
          <a:xfrm>
            <a:off x="725214" y="1260389"/>
            <a:ext cx="7488621" cy="4695568"/>
          </a:xfrm>
        </p:spPr>
        <p:txBody>
          <a:bodyPr/>
          <a:lstStyle/>
          <a:p>
            <a:pPr>
              <a:lnSpc>
                <a:spcPct val="150000"/>
              </a:lnSpc>
              <a:buFont typeface="Wingdings" pitchFamily="2" charset="2"/>
              <a:buChar char="§"/>
            </a:pPr>
            <a:r>
              <a:rPr lang="en-US">
                <a:latin typeface="Arial" panose="020B0604020202020204" pitchFamily="34" charset="0"/>
              </a:rPr>
              <a:t>BENNINGTON: Bridge Street Recovery</a:t>
            </a:r>
          </a:p>
          <a:p>
            <a:pPr>
              <a:lnSpc>
                <a:spcPct val="150000"/>
              </a:lnSpc>
              <a:buFont typeface="Wingdings" pitchFamily="2" charset="2"/>
              <a:buChar char="§"/>
            </a:pPr>
            <a:r>
              <a:rPr lang="en-US">
                <a:latin typeface="Arial" panose="020B0604020202020204" pitchFamily="34" charset="0"/>
              </a:rPr>
              <a:t>LACONIA: Compass House </a:t>
            </a:r>
          </a:p>
          <a:p>
            <a:pPr>
              <a:lnSpc>
                <a:spcPct val="150000"/>
              </a:lnSpc>
              <a:buFont typeface="Wingdings" pitchFamily="2" charset="2"/>
              <a:buChar char="§"/>
            </a:pPr>
            <a:r>
              <a:rPr lang="en-US">
                <a:latin typeface="Arial" panose="020B0604020202020204" pitchFamily="34" charset="0"/>
              </a:rPr>
              <a:t>KEENE: 106 Roxbury Street</a:t>
            </a:r>
          </a:p>
          <a:p>
            <a:pPr>
              <a:lnSpc>
                <a:spcPct val="150000"/>
              </a:lnSpc>
              <a:buFont typeface="Wingdings" pitchFamily="2" charset="2"/>
              <a:buChar char="§"/>
            </a:pPr>
            <a:r>
              <a:rPr lang="en-US">
                <a:latin typeface="Arial" panose="020B0604020202020204" pitchFamily="34" charset="0"/>
              </a:rPr>
              <a:t>MANCHESTER: Fit Recovery Housing</a:t>
            </a:r>
            <a:endParaRPr lang="en-US" sz="2800"/>
          </a:p>
          <a:p>
            <a:pPr>
              <a:lnSpc>
                <a:spcPct val="150000"/>
              </a:lnSpc>
              <a:buFont typeface="Wingdings" pitchFamily="2" charset="2"/>
              <a:buChar char="§"/>
            </a:pPr>
            <a:r>
              <a:rPr lang="en-US">
                <a:latin typeface="Arial" panose="020B0604020202020204" pitchFamily="34" charset="0"/>
              </a:rPr>
              <a:t>BETHLEHEM: Friendship House</a:t>
            </a:r>
          </a:p>
          <a:p>
            <a:pPr>
              <a:lnSpc>
                <a:spcPct val="150000"/>
              </a:lnSpc>
              <a:buFont typeface="Wingdings" pitchFamily="2" charset="2"/>
              <a:buChar char="§"/>
            </a:pPr>
            <a:r>
              <a:rPr lang="en-US">
                <a:effectLst/>
                <a:latin typeface="Arial" panose="020B0604020202020204" pitchFamily="34" charset="0"/>
              </a:rPr>
              <a:t>KEENE: Live Free Sober Living</a:t>
            </a:r>
          </a:p>
          <a:p>
            <a:pPr>
              <a:lnSpc>
                <a:spcPct val="150000"/>
              </a:lnSpc>
              <a:buFont typeface="Wingdings" pitchFamily="2" charset="2"/>
              <a:buChar char="§"/>
            </a:pPr>
            <a:r>
              <a:rPr lang="en-US">
                <a:effectLst/>
                <a:latin typeface="Arial" panose="020B0604020202020204" pitchFamily="34" charset="0"/>
              </a:rPr>
              <a:t>CLAREMONT: Sullivan House</a:t>
            </a:r>
          </a:p>
        </p:txBody>
      </p:sp>
      <p:sp>
        <p:nvSpPr>
          <p:cNvPr id="9" name="Text Placeholder 8">
            <a:extLst>
              <a:ext uri="{FF2B5EF4-FFF2-40B4-BE49-F238E27FC236}">
                <a16:creationId xmlns:a16="http://schemas.microsoft.com/office/drawing/2014/main" id="{A09C34D1-C4B3-CEA8-ABD9-9455E8B1A6D8}"/>
              </a:ext>
            </a:extLst>
          </p:cNvPr>
          <p:cNvSpPr>
            <a:spLocks noGrp="1"/>
          </p:cNvSpPr>
          <p:nvPr>
            <p:ph type="body" sz="quarter" idx="14"/>
          </p:nvPr>
        </p:nvSpPr>
        <p:spPr>
          <a:xfrm>
            <a:off x="609600" y="457200"/>
            <a:ext cx="10972800" cy="975880"/>
          </a:xfrm>
        </p:spPr>
        <p:txBody>
          <a:bodyPr/>
          <a:lstStyle/>
          <a:p>
            <a:pPr algn="ctr"/>
            <a:r>
              <a:rPr lang="en-US" b="1">
                <a:latin typeface="Open Sans" panose="020B0606030504020204" pitchFamily="34" charset="0"/>
              </a:rPr>
              <a:t>SUD HOUSING FINANCED BY NH HOUSING</a:t>
            </a:r>
            <a:endParaRPr lang="en-US" b="1"/>
          </a:p>
        </p:txBody>
      </p:sp>
      <p:sp>
        <p:nvSpPr>
          <p:cNvPr id="11" name="Slide Number Placeholder 5">
            <a:extLst>
              <a:ext uri="{FF2B5EF4-FFF2-40B4-BE49-F238E27FC236}">
                <a16:creationId xmlns:a16="http://schemas.microsoft.com/office/drawing/2014/main" id="{4DBFC81C-987F-D4B4-682B-0FB2E01CA028}"/>
              </a:ext>
            </a:extLst>
          </p:cNvPr>
          <p:cNvSpPr>
            <a:spLocks noGrp="1"/>
          </p:cNvSpPr>
          <p:nvPr>
            <p:ph type="sldNum" sz="quarter" idx="16"/>
          </p:nvPr>
        </p:nvSpPr>
        <p:spPr>
          <a:xfrm>
            <a:off x="864767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10</a:t>
            </a:fld>
            <a:endParaRPr lang="en-US">
              <a:solidFill>
                <a:schemeClr val="bg1"/>
              </a:solidFill>
            </a:endParaRPr>
          </a:p>
        </p:txBody>
      </p:sp>
      <p:sp>
        <p:nvSpPr>
          <p:cNvPr id="2" name="Text Placeholder 7">
            <a:extLst>
              <a:ext uri="{FF2B5EF4-FFF2-40B4-BE49-F238E27FC236}">
                <a16:creationId xmlns:a16="http://schemas.microsoft.com/office/drawing/2014/main" id="{CCD9699E-9CC5-AB84-7EDD-23C72EF7791F}"/>
              </a:ext>
            </a:extLst>
          </p:cNvPr>
          <p:cNvSpPr txBox="1">
            <a:spLocks/>
          </p:cNvSpPr>
          <p:nvPr/>
        </p:nvSpPr>
        <p:spPr>
          <a:xfrm>
            <a:off x="7085647" y="4222196"/>
            <a:ext cx="4577250" cy="1574525"/>
          </a:xfrm>
          <a:prstGeom prst="rect">
            <a:avLst/>
          </a:prstGeom>
        </p:spPr>
        <p:txBody>
          <a:bodyPr lIns="0"/>
          <a:lstStyle>
            <a:lvl1pPr marL="228600" indent="-228600" algn="l" defTabSz="914400" rtl="0" eaLnBrk="1" latinLnBrk="0" hangingPunct="1">
              <a:lnSpc>
                <a:spcPct val="90000"/>
              </a:lnSpc>
              <a:spcBef>
                <a:spcPts val="1000"/>
              </a:spcBef>
              <a:buClr>
                <a:srgbClr val="9DC02E"/>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9DC02E"/>
              </a:buClr>
              <a:buSzPct val="70000"/>
              <a:buFont typeface="Wingdings" panose="05000000000000000000" pitchFamily="2" charset="2"/>
              <a:buChar char="q"/>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9DC02E"/>
              </a:buClr>
              <a:buFont typeface="Open Sans" panose="020B0606030504020204" pitchFamily="34" charset="0"/>
              <a:buChar char="−"/>
              <a:defRPr sz="18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9DC02E"/>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9DC02E"/>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a:solidFill>
                  <a:srgbClr val="164A78"/>
                </a:solidFill>
              </a:rPr>
              <a:t>BENNINGTON: Bridge Street Recovery</a:t>
            </a:r>
          </a:p>
          <a:p>
            <a:pPr marL="0" indent="0" algn="ctr">
              <a:lnSpc>
                <a:spcPct val="100000"/>
              </a:lnSpc>
              <a:buNone/>
            </a:pP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40-bed transitional housing</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for individuals at </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various stages of recovery </a:t>
            </a:r>
          </a:p>
          <a:p>
            <a:pPr>
              <a:lnSpc>
                <a:spcPct val="100000"/>
              </a:lnSpc>
              <a:buFont typeface="Wingdings" pitchFamily="2" charset="2"/>
              <a:buChar char="§"/>
            </a:pPr>
            <a:endParaRPr lang="en-US" sz="2200"/>
          </a:p>
        </p:txBody>
      </p:sp>
      <p:pic>
        <p:nvPicPr>
          <p:cNvPr id="3" name="Picture 2" descr="A building with trees in the background&#10;&#10;Description automatically generated">
            <a:extLst>
              <a:ext uri="{FF2B5EF4-FFF2-40B4-BE49-F238E27FC236}">
                <a16:creationId xmlns:a16="http://schemas.microsoft.com/office/drawing/2014/main" id="{5F3B636C-199E-A02C-B01C-0A24F8BBC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95" r="13339" b="26378"/>
          <a:stretch/>
        </p:blipFill>
        <p:spPr>
          <a:xfrm>
            <a:off x="7085647" y="1902137"/>
            <a:ext cx="4577250"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14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F4EC1E8-9AA6-B82B-46E6-B933386FE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0436" y="1224163"/>
            <a:ext cx="3511128" cy="1762588"/>
          </a:xfrm>
          <a:prstGeom prst="rect">
            <a:avLst/>
          </a:prstGeom>
        </p:spPr>
      </p:pic>
      <p:pic>
        <p:nvPicPr>
          <p:cNvPr id="8" name="Graphic 7">
            <a:extLst>
              <a:ext uri="{FF2B5EF4-FFF2-40B4-BE49-F238E27FC236}">
                <a16:creationId xmlns:a16="http://schemas.microsoft.com/office/drawing/2014/main" id="{AC68021F-0F88-C2F7-B9C3-06B55AAC43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3798" y="5821153"/>
            <a:ext cx="2285633" cy="415569"/>
          </a:xfrm>
          <a:prstGeom prst="rect">
            <a:avLst/>
          </a:prstGeom>
        </p:spPr>
      </p:pic>
      <p:sp>
        <p:nvSpPr>
          <p:cNvPr id="9" name="TextBox 8">
            <a:extLst>
              <a:ext uri="{FF2B5EF4-FFF2-40B4-BE49-F238E27FC236}">
                <a16:creationId xmlns:a16="http://schemas.microsoft.com/office/drawing/2014/main" id="{FE76D7FC-DF56-0099-432E-D865797E5D37}"/>
              </a:ext>
            </a:extLst>
          </p:cNvPr>
          <p:cNvSpPr txBox="1"/>
          <p:nvPr/>
        </p:nvSpPr>
        <p:spPr>
          <a:xfrm>
            <a:off x="4748859" y="3429000"/>
            <a:ext cx="2995509" cy="1982081"/>
          </a:xfrm>
          <a:prstGeom prst="rect">
            <a:avLst/>
          </a:prstGeom>
          <a:noFill/>
        </p:spPr>
        <p:txBody>
          <a:bodyPr wrap="square" rtlCol="0">
            <a:spAutoFit/>
          </a:bodyPr>
          <a:lstStyle/>
          <a:p>
            <a:pPr algn="ctr">
              <a:lnSpc>
                <a:spcPct val="150000"/>
              </a:lnSpc>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603-472-8623</a:t>
            </a:r>
          </a:p>
          <a:p>
            <a:pPr algn="ctr">
              <a:lnSpc>
                <a:spcPct val="150000"/>
              </a:lnSpc>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info@nhhfa.org</a:t>
            </a:r>
          </a:p>
          <a:p>
            <a:pPr algn="ctr">
              <a:lnSpc>
                <a:spcPct val="15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NHHousing</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.org</a:t>
            </a:r>
          </a:p>
          <a:p>
            <a:pPr algn="ctr">
              <a:lnSpc>
                <a:spcPct val="150000"/>
              </a:lnSpc>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62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96825B-7F0B-4BA6-8B2E-FBAA82622A04}"/>
              </a:ext>
            </a:extLst>
          </p:cNvPr>
          <p:cNvSpPr>
            <a:spLocks noGrp="1"/>
          </p:cNvSpPr>
          <p:nvPr>
            <p:ph type="body" sz="quarter" idx="13"/>
          </p:nvPr>
        </p:nvSpPr>
        <p:spPr>
          <a:xfrm>
            <a:off x="4293031" y="1445342"/>
            <a:ext cx="7289367" cy="5005561"/>
          </a:xfrm>
        </p:spPr>
        <p:txBody>
          <a:bodyPr lIns="0" tIns="45720" rIns="91440" bIns="45720" anchor="t"/>
          <a:lstStyle/>
          <a:p>
            <a:pPr marL="0" indent="0">
              <a:lnSpc>
                <a:spcPct val="140000"/>
              </a:lnSpc>
              <a:spcBef>
                <a:spcPts val="0"/>
              </a:spcBef>
              <a:buNone/>
            </a:pPr>
            <a:r>
              <a:rPr lang="en-US" sz="800" b="1" dirty="0">
                <a:solidFill>
                  <a:srgbClr val="065391"/>
                </a:solidFill>
                <a:latin typeface="Open Sans" panose="020B0606030504020204" pitchFamily="34" charset="0"/>
                <a:ea typeface="Open Sans" panose="020B0606030504020204" pitchFamily="34" charset="0"/>
                <a:cs typeface="Open Sans" panose="020B0606030504020204" pitchFamily="34" charset="0"/>
              </a:rPr>
              <a:t>      </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Helped more than 55,000 families purchase their own homes </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Provided financing to create 16,000+ multifamily units</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Provided direct assistance to tens of thousands of households</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100" b="1" dirty="0">
                <a:solidFill>
                  <a:srgbClr val="0B3D91"/>
                </a:solidFill>
                <a:latin typeface="Open Sans" panose="020B0606030504020204" pitchFamily="34" charset="0"/>
                <a:ea typeface="Open Sans" panose="020B0606030504020204" pitchFamily="34" charset="0"/>
                <a:cs typeface="Open Sans" panose="020B0606030504020204" pitchFamily="34" charset="0"/>
              </a:rPr>
            </a:br>
            <a:r>
              <a:rPr lang="en-US" sz="1800" b="1" dirty="0">
                <a:solidFill>
                  <a:srgbClr val="065391"/>
                </a:solidFill>
                <a:latin typeface="Open Sans" panose="020B0606030504020204" pitchFamily="34" charset="0"/>
                <a:ea typeface="Open Sans" panose="020B0606030504020204" pitchFamily="34" charset="0"/>
                <a:cs typeface="Open Sans" panose="020B0606030504020204" pitchFamily="34" charset="0"/>
              </a:rPr>
              <a:t>LAST YEAR, NEW HAMPSHIRE HOUSING: </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Financed 1,800+ units of multifamily rental housing</a:t>
            </a:r>
          </a:p>
          <a:p>
            <a:pPr lvl="1">
              <a:lnSpc>
                <a:spcPct val="140000"/>
              </a:lnSpc>
              <a:spcBef>
                <a:spcPts val="0"/>
              </a:spcBef>
              <a:buSzPct val="100000"/>
              <a:buFont typeface="Wingdings" pitchFamily="2" charset="2"/>
              <a:buChar char="§"/>
            </a:pPr>
            <a:r>
              <a:rPr lang="en-US" sz="1800" dirty="0">
                <a:latin typeface="Open Sans"/>
                <a:ea typeface="Open Sans"/>
                <a:cs typeface="Open Sans"/>
              </a:rPr>
              <a:t>Monitored operations of thousands of units of rental housing we financed</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Administered federally funded rental assistance for </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9,000 households statewide</a:t>
            </a:r>
          </a:p>
          <a:p>
            <a:pPr lvl="1">
              <a:lnSpc>
                <a:spcPct val="140000"/>
              </a:lnSpc>
              <a:spcBef>
                <a:spcPts val="0"/>
              </a:spcBef>
              <a:buSzPct val="100000"/>
              <a:buFont typeface="Wingdings"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Helped 1,000 families purchase a home</a:t>
            </a: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6988BFE-A25F-6FB0-2896-45039A7B6E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0809" y="1851859"/>
            <a:ext cx="3250817" cy="4141167"/>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8D45AD4-ED89-32F7-D016-57BCB2C178E4}"/>
              </a:ext>
            </a:extLst>
          </p:cNvPr>
          <p:cNvSpPr>
            <a:spLocks noGrp="1"/>
          </p:cNvSpPr>
          <p:nvPr>
            <p:ph type="sldNum" sz="quarter" idx="16"/>
          </p:nvPr>
        </p:nvSpPr>
        <p:spPr>
          <a:xfrm>
            <a:off x="8839198"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2</a:t>
            </a:fld>
            <a:endParaRPr lang="en-US">
              <a:solidFill>
                <a:schemeClr val="bg1"/>
              </a:solidFill>
            </a:endParaRPr>
          </a:p>
        </p:txBody>
      </p:sp>
      <p:sp>
        <p:nvSpPr>
          <p:cNvPr id="8" name="Text Placeholder 8">
            <a:extLst>
              <a:ext uri="{FF2B5EF4-FFF2-40B4-BE49-F238E27FC236}">
                <a16:creationId xmlns:a16="http://schemas.microsoft.com/office/drawing/2014/main" id="{618C4837-F303-BAA2-C008-C9AC2BA9748C}"/>
              </a:ext>
            </a:extLst>
          </p:cNvPr>
          <p:cNvSpPr txBox="1">
            <a:spLocks/>
          </p:cNvSpPr>
          <p:nvPr/>
        </p:nvSpPr>
        <p:spPr>
          <a:xfrm>
            <a:off x="609598" y="368979"/>
            <a:ext cx="10972800" cy="975880"/>
          </a:xfrm>
          <a:prstGeom prst="rect">
            <a:avLst/>
          </a:prstGeom>
        </p:spPr>
        <p:txBody>
          <a:bodyPr/>
          <a:lstStyle>
            <a:lvl1pPr marL="228600" indent="-228600" algn="l" defTabSz="914400" rtl="0" eaLnBrk="1" latinLnBrk="0" hangingPunct="1">
              <a:lnSpc>
                <a:spcPct val="90000"/>
              </a:lnSpc>
              <a:spcBef>
                <a:spcPts val="1000"/>
              </a:spcBef>
              <a:buFontTx/>
              <a:buNone/>
              <a:defRPr sz="3200" kern="1200">
                <a:solidFill>
                  <a:srgbClr val="164A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000" b="1">
                <a:latin typeface="Open Sans" panose="020B0606030504020204" pitchFamily="34" charset="0"/>
              </a:rPr>
              <a:t>WE PROMOTE, FINANCE, AND SUPPORT </a:t>
            </a:r>
            <a:br>
              <a:rPr lang="en-US" sz="3000" b="1">
                <a:latin typeface="Open Sans" panose="020B0606030504020204" pitchFamily="34" charset="0"/>
              </a:rPr>
            </a:br>
            <a:r>
              <a:rPr lang="en-US" sz="3000" b="1">
                <a:latin typeface="Open Sans" panose="020B0606030504020204" pitchFamily="34" charset="0"/>
              </a:rPr>
              <a:t>HOUSING SOLUTIONS FOR THE PEOPLE OF NH</a:t>
            </a:r>
            <a:endParaRPr lang="en-US" sz="3000" b="1"/>
          </a:p>
        </p:txBody>
      </p:sp>
    </p:spTree>
    <p:extLst>
      <p:ext uri="{BB962C8B-B14F-4D97-AF65-F5344CB8AC3E}">
        <p14:creationId xmlns:p14="http://schemas.microsoft.com/office/powerpoint/2010/main" val="285833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33F52B-C911-FCCE-4631-13881E822441}"/>
              </a:ext>
            </a:extLst>
          </p:cNvPr>
          <p:cNvSpPr>
            <a:spLocks noGrp="1"/>
          </p:cNvSpPr>
          <p:nvPr>
            <p:ph type="body" sz="quarter" idx="12"/>
          </p:nvPr>
        </p:nvSpPr>
        <p:spPr>
          <a:xfrm>
            <a:off x="787487" y="1479324"/>
            <a:ext cx="7290423" cy="3221505"/>
          </a:xfrm>
        </p:spPr>
        <p:txBody>
          <a:bodyPr/>
          <a:lstStyle/>
          <a:p>
            <a:r>
              <a:rPr lang="en-US" b="1">
                <a:solidFill>
                  <a:srgbClr val="164A78"/>
                </a:solidFill>
                <a:latin typeface="Open Sans" panose="020B0606030504020204" pitchFamily="34" charset="0"/>
                <a:ea typeface="Open Sans" panose="020B0606030504020204" pitchFamily="34" charset="0"/>
                <a:cs typeface="Open Sans" panose="020B0606030504020204" pitchFamily="34" charset="0"/>
              </a:rPr>
              <a:t>HOMEOWNERSHIP</a:t>
            </a:r>
          </a:p>
          <a:p>
            <a:pPr marL="342900" indent="-342900">
              <a:lnSpc>
                <a:spcPct val="100000"/>
              </a:lnSpc>
              <a:buClr>
                <a:srgbClr val="9EC840"/>
              </a:buClr>
              <a:buFont typeface="Wingdings"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Mortgage programs for low- &amp; moderate-income resident, many with downpayment assistance</a:t>
            </a:r>
          </a:p>
          <a:p>
            <a:pPr marL="342900" indent="-342900">
              <a:lnSpc>
                <a:spcPct val="100000"/>
              </a:lnSpc>
              <a:buClr>
                <a:srgbClr val="9EC840"/>
              </a:buClr>
              <a:buFont typeface="Wingdings"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Financial counseling to prepare for homeownership</a:t>
            </a:r>
            <a:br>
              <a:rPr lang="en-US" sz="2000" b="1"/>
            </a:br>
            <a:endParaRPr lang="en-US" sz="2000" b="1"/>
          </a:p>
          <a:p>
            <a:r>
              <a:rPr lang="en-US" b="1">
                <a:solidFill>
                  <a:srgbClr val="164A78"/>
                </a:solidFill>
                <a:latin typeface="Open Sans" panose="020B0606030504020204" pitchFamily="34" charset="0"/>
                <a:ea typeface="Open Sans" panose="020B0606030504020204" pitchFamily="34" charset="0"/>
                <a:cs typeface="Open Sans" panose="020B0606030504020204" pitchFamily="34" charset="0"/>
              </a:rPr>
              <a:t>ASSISTED HOUSING</a:t>
            </a:r>
          </a:p>
          <a:p>
            <a:pPr>
              <a:buClr>
                <a:srgbClr val="9EC840"/>
              </a:buClr>
              <a:buFont typeface="Wingdings"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Moving to Work Program (HUD grant)</a:t>
            </a:r>
          </a:p>
          <a:p>
            <a:pPr>
              <a:buClr>
                <a:srgbClr val="9EC840"/>
              </a:buClr>
              <a:buFont typeface="Wingdings"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Landlord Incentives</a:t>
            </a:r>
          </a:p>
          <a:p>
            <a:pPr marL="342900" indent="-342900">
              <a:lnSpc>
                <a:spcPct val="100000"/>
              </a:lnSpc>
              <a:buClr>
                <a:srgbClr val="9EC840"/>
              </a:buClr>
              <a:buFont typeface="Wingdings" pitchFamily="2" charset="2"/>
              <a:buChar char="§"/>
            </a:pPr>
            <a:endParaRPr lang="en-US" sz="2000"/>
          </a:p>
          <a:p>
            <a:pPr marL="342900" indent="-342900">
              <a:buClr>
                <a:srgbClr val="9EC840"/>
              </a:buClr>
              <a:buFont typeface="Wingdings" pitchFamily="2" charset="2"/>
              <a:buChar char="§"/>
            </a:pPr>
            <a:endParaRPr lang="en-US"/>
          </a:p>
        </p:txBody>
      </p:sp>
      <p:sp>
        <p:nvSpPr>
          <p:cNvPr id="4" name="Text Placeholder 3">
            <a:extLst>
              <a:ext uri="{FF2B5EF4-FFF2-40B4-BE49-F238E27FC236}">
                <a16:creationId xmlns:a16="http://schemas.microsoft.com/office/drawing/2014/main" id="{14ABF8C8-D9F9-6B7C-2319-2A8F8BF44C49}"/>
              </a:ext>
            </a:extLst>
          </p:cNvPr>
          <p:cNvSpPr>
            <a:spLocks noGrp="1"/>
          </p:cNvSpPr>
          <p:nvPr>
            <p:ph type="body" sz="quarter" idx="14"/>
          </p:nvPr>
        </p:nvSpPr>
        <p:spPr>
          <a:xfrm>
            <a:off x="1019475" y="612494"/>
            <a:ext cx="10173857" cy="772842"/>
          </a:xfrm>
        </p:spPr>
        <p:txBody>
          <a:bodyPr/>
          <a:lstStyle/>
          <a:p>
            <a:pPr algn="ctr"/>
            <a:r>
              <a:rPr lang="en-US" b="1"/>
              <a:t>NH HOUSING PROGRAMS</a:t>
            </a:r>
          </a:p>
        </p:txBody>
      </p:sp>
      <p:sp>
        <p:nvSpPr>
          <p:cNvPr id="6" name="Slide Number Placeholder 5">
            <a:extLst>
              <a:ext uri="{FF2B5EF4-FFF2-40B4-BE49-F238E27FC236}">
                <a16:creationId xmlns:a16="http://schemas.microsoft.com/office/drawing/2014/main" id="{4CA0DDFE-9E0E-A9DD-BEB1-C024855AEE0C}"/>
              </a:ext>
            </a:extLst>
          </p:cNvPr>
          <p:cNvSpPr>
            <a:spLocks noGrp="1"/>
          </p:cNvSpPr>
          <p:nvPr>
            <p:ph type="sldNum" sz="quarter" idx="4"/>
          </p:nvPr>
        </p:nvSpPr>
        <p:spPr>
          <a:xfrm>
            <a:off x="9050574" y="6584472"/>
            <a:ext cx="2743200" cy="27352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3</a:t>
            </a:fld>
            <a:endParaRPr lang="en-US"/>
          </a:p>
        </p:txBody>
      </p:sp>
      <p:sp>
        <p:nvSpPr>
          <p:cNvPr id="14" name="Text Placeholder 1">
            <a:extLst>
              <a:ext uri="{FF2B5EF4-FFF2-40B4-BE49-F238E27FC236}">
                <a16:creationId xmlns:a16="http://schemas.microsoft.com/office/drawing/2014/main" id="{F5131E0B-A00E-4F64-72BB-F872295B6C02}"/>
              </a:ext>
            </a:extLst>
          </p:cNvPr>
          <p:cNvSpPr txBox="1">
            <a:spLocks/>
          </p:cNvSpPr>
          <p:nvPr/>
        </p:nvSpPr>
        <p:spPr>
          <a:xfrm>
            <a:off x="2191279" y="5297898"/>
            <a:ext cx="6329353" cy="568083"/>
          </a:xfrm>
          <a:prstGeom prst="rect">
            <a:avLst/>
          </a:prstGeom>
        </p:spPr>
        <p:txBody>
          <a:bodyPr lIns="0"/>
          <a:lstStyle>
            <a:lvl1pPr marL="228600" indent="-228600" algn="l" defTabSz="914400" rtl="0" eaLnBrk="1" latinLnBrk="0" hangingPunct="1">
              <a:lnSpc>
                <a:spcPct val="90000"/>
              </a:lnSpc>
              <a:spcBef>
                <a:spcPts val="1000"/>
              </a:spcBef>
              <a:buFontTx/>
              <a:buNone/>
              <a:defRPr sz="2400" b="0" kern="120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rgbClr val="164A78"/>
                </a:solidFill>
              </a:rPr>
              <a:t>NH Homeowner Assistance Fund Program</a:t>
            </a:r>
          </a:p>
        </p:txBody>
      </p:sp>
      <p:pic>
        <p:nvPicPr>
          <p:cNvPr id="17" name="Picture 16">
            <a:extLst>
              <a:ext uri="{FF2B5EF4-FFF2-40B4-BE49-F238E27FC236}">
                <a16:creationId xmlns:a16="http://schemas.microsoft.com/office/drawing/2014/main" id="{AC7A10CC-95A7-DDB4-5078-853AB048D8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0544" y="4904104"/>
            <a:ext cx="1250391" cy="1255770"/>
          </a:xfrm>
          <a:prstGeom prst="rect">
            <a:avLst/>
          </a:prstGeom>
        </p:spPr>
      </p:pic>
      <p:sp>
        <p:nvSpPr>
          <p:cNvPr id="18" name="Oval 17">
            <a:extLst>
              <a:ext uri="{FF2B5EF4-FFF2-40B4-BE49-F238E27FC236}">
                <a16:creationId xmlns:a16="http://schemas.microsoft.com/office/drawing/2014/main" id="{9CD411A2-908F-25A1-4432-C54C9075223A}"/>
              </a:ext>
            </a:extLst>
          </p:cNvPr>
          <p:cNvSpPr/>
          <p:nvPr/>
        </p:nvSpPr>
        <p:spPr>
          <a:xfrm>
            <a:off x="8306509" y="1354419"/>
            <a:ext cx="3518858" cy="3427188"/>
          </a:xfrm>
          <a:prstGeom prst="ellipse">
            <a:avLst/>
          </a:prstGeom>
          <a:noFill/>
          <a:ln w="38100" cap="rnd">
            <a:solidFill>
              <a:srgbClr val="E57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576186-B2F3-A229-749A-FE50D4EF0811}"/>
              </a:ext>
            </a:extLst>
          </p:cNvPr>
          <p:cNvSpPr/>
          <p:nvPr/>
        </p:nvSpPr>
        <p:spPr>
          <a:xfrm>
            <a:off x="8520632" y="1560102"/>
            <a:ext cx="3076136" cy="3001655"/>
          </a:xfrm>
          <a:prstGeom prst="ellipse">
            <a:avLst/>
          </a:prstGeom>
          <a:blipFill>
            <a:blip r:embed="rId4"/>
            <a:stretch>
              <a:fillRect l="-15924" t="-2" r="-59277" b="-213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6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41BA0E-5A45-43D4-DEAF-C1AE99AEB731}"/>
              </a:ext>
            </a:extLst>
          </p:cNvPr>
          <p:cNvSpPr>
            <a:spLocks noGrp="1"/>
          </p:cNvSpPr>
          <p:nvPr>
            <p:ph type="body" sz="quarter" idx="14"/>
          </p:nvPr>
        </p:nvSpPr>
        <p:spPr/>
        <p:txBody>
          <a:bodyPr/>
          <a:lstStyle/>
          <a:p>
            <a:pPr algn="ctr"/>
            <a:r>
              <a:rPr lang="en-US" b="1"/>
              <a:t>RESEARCH  </a:t>
            </a:r>
            <a:r>
              <a:rPr lang="en-US">
                <a:solidFill>
                  <a:srgbClr val="9EC840"/>
                </a:solidFill>
              </a:rPr>
              <a:t>•</a:t>
            </a:r>
            <a:r>
              <a:rPr lang="en-US" b="1"/>
              <a:t>  PLANNING  </a:t>
            </a:r>
            <a:r>
              <a:rPr lang="en-US">
                <a:solidFill>
                  <a:srgbClr val="9EC840"/>
                </a:solidFill>
              </a:rPr>
              <a:t>•</a:t>
            </a:r>
            <a:r>
              <a:rPr lang="en-US" b="1"/>
              <a:t>  ADVOCACY</a:t>
            </a:r>
            <a:endParaRPr lang="en-US"/>
          </a:p>
          <a:p>
            <a:endParaRPr lang="en-US"/>
          </a:p>
        </p:txBody>
      </p:sp>
      <p:sp>
        <p:nvSpPr>
          <p:cNvPr id="6" name="Slide Number Placeholder 5">
            <a:extLst>
              <a:ext uri="{FF2B5EF4-FFF2-40B4-BE49-F238E27FC236}">
                <a16:creationId xmlns:a16="http://schemas.microsoft.com/office/drawing/2014/main" id="{43B82B29-A3BE-041E-455C-AA3B3881413D}"/>
              </a:ext>
            </a:extLst>
          </p:cNvPr>
          <p:cNvSpPr>
            <a:spLocks noGrp="1"/>
          </p:cNvSpPr>
          <p:nvPr>
            <p:ph type="sldNum" sz="quarter" idx="16"/>
          </p:nvPr>
        </p:nvSpPr>
        <p:spPr>
          <a:xfrm>
            <a:off x="8636000" y="6556375"/>
            <a:ext cx="3187700" cy="314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solidFill>
                  <a:schemeClr val="bg1"/>
                </a:solidFill>
              </a:rPr>
              <a:pPr/>
              <a:t>4</a:t>
            </a:fld>
            <a:endParaRPr lang="en-US">
              <a:solidFill>
                <a:schemeClr val="bg1"/>
              </a:solidFill>
            </a:endParaRPr>
          </a:p>
        </p:txBody>
      </p:sp>
      <p:sp>
        <p:nvSpPr>
          <p:cNvPr id="5" name="TextBox 4">
            <a:extLst>
              <a:ext uri="{FF2B5EF4-FFF2-40B4-BE49-F238E27FC236}">
                <a16:creationId xmlns:a16="http://schemas.microsoft.com/office/drawing/2014/main" id="{8E44E9A2-BC2F-4452-F153-8191CD8630D2}"/>
              </a:ext>
            </a:extLst>
          </p:cNvPr>
          <p:cNvSpPr txBox="1"/>
          <p:nvPr/>
        </p:nvSpPr>
        <p:spPr>
          <a:xfrm>
            <a:off x="3830048" y="2727334"/>
            <a:ext cx="1903580" cy="654978"/>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4466FE95-2637-BD8D-6EE3-BD8F73AE40CC}"/>
              </a:ext>
            </a:extLst>
          </p:cNvPr>
          <p:cNvSpPr txBox="1"/>
          <p:nvPr/>
        </p:nvSpPr>
        <p:spPr>
          <a:xfrm>
            <a:off x="4781838" y="3017702"/>
            <a:ext cx="2507962" cy="337416"/>
          </a:xfrm>
          <a:prstGeom prst="rect">
            <a:avLst/>
          </a:prstGeom>
          <a:solidFill>
            <a:schemeClr val="bg1"/>
          </a:solidFill>
        </p:spPr>
        <p:txBody>
          <a:bodyPr wrap="square" rtlCol="0">
            <a:spAutoFit/>
          </a:bodyPr>
          <a:lstStyle/>
          <a:p>
            <a:endParaRPr lang="en-US"/>
          </a:p>
        </p:txBody>
      </p:sp>
      <p:sp>
        <p:nvSpPr>
          <p:cNvPr id="3" name="Text Placeholder 2">
            <a:extLst>
              <a:ext uri="{FF2B5EF4-FFF2-40B4-BE49-F238E27FC236}">
                <a16:creationId xmlns:a16="http://schemas.microsoft.com/office/drawing/2014/main" id="{F8E08DDA-D3F8-9498-DB2B-751D28045C4C}"/>
              </a:ext>
            </a:extLst>
          </p:cNvPr>
          <p:cNvSpPr>
            <a:spLocks noGrp="1"/>
          </p:cNvSpPr>
          <p:nvPr>
            <p:ph type="body" sz="quarter" idx="13"/>
          </p:nvPr>
        </p:nvSpPr>
        <p:spPr>
          <a:xfrm>
            <a:off x="4818232" y="1729946"/>
            <a:ext cx="7075623" cy="3577953"/>
          </a:xfrm>
        </p:spPr>
        <p:txBody>
          <a:bodyPr/>
          <a:lstStyle/>
          <a:p>
            <a:pPr lvl="1">
              <a:lnSpc>
                <a:spcPct val="150000"/>
              </a:lnSpc>
              <a:spcBef>
                <a:spcPts val="1200"/>
              </a:spcBef>
              <a:buSzPct val="100000"/>
              <a:buFont typeface="Wingdings" pitchFamily="2" charset="2"/>
              <a:buChar char="§"/>
            </a:pPr>
            <a:r>
              <a:rPr lang="en-US" altLang="en-US">
                <a:solidFill>
                  <a:schemeClr val="tx1"/>
                </a:solidFill>
                <a:ea typeface="Open Sans" panose="020B0606030504020204" pitchFamily="34" charset="0"/>
                <a:cs typeface="Open Sans" panose="020B0606030504020204" pitchFamily="34" charset="0"/>
              </a:rPr>
              <a:t>Housing Studies and Reports</a:t>
            </a:r>
          </a:p>
          <a:p>
            <a:pPr lvl="1">
              <a:lnSpc>
                <a:spcPct val="150000"/>
              </a:lnSpc>
              <a:spcBef>
                <a:spcPts val="1200"/>
              </a:spcBef>
              <a:buSzPct val="100000"/>
              <a:buFont typeface="Wingdings" pitchFamily="2" charset="2"/>
              <a:buChar char="§"/>
            </a:pPr>
            <a:r>
              <a:rPr lang="en-US" altLang="en-US">
                <a:solidFill>
                  <a:schemeClr val="tx1"/>
                </a:solidFill>
                <a:ea typeface="Open Sans" panose="020B0606030504020204" pitchFamily="34" charset="0"/>
                <a:cs typeface="Open Sans" panose="020B0606030504020204" pitchFamily="34" charset="0"/>
              </a:rPr>
              <a:t>Annual Residential Rental Cost Survey</a:t>
            </a:r>
          </a:p>
          <a:p>
            <a:pPr lvl="1">
              <a:lnSpc>
                <a:spcPct val="150000"/>
              </a:lnSpc>
              <a:spcBef>
                <a:spcPts val="1200"/>
              </a:spcBef>
              <a:buSzPct val="100000"/>
              <a:buFont typeface="Wingdings" pitchFamily="2" charset="2"/>
              <a:buChar char="§"/>
            </a:pPr>
            <a:r>
              <a:rPr lang="en-US" altLang="en-US">
                <a:solidFill>
                  <a:schemeClr val="tx1"/>
                </a:solidFill>
                <a:ea typeface="Open Sans" panose="020B0606030504020204" pitchFamily="34" charset="0"/>
                <a:cs typeface="Open Sans" panose="020B0606030504020204" pitchFamily="34" charset="0"/>
              </a:rPr>
              <a:t>Housing Advocacy/Technical Assistance and grants</a:t>
            </a:r>
          </a:p>
          <a:p>
            <a:pPr lvl="1">
              <a:lnSpc>
                <a:spcPct val="150000"/>
              </a:lnSpc>
              <a:spcBef>
                <a:spcPts val="1200"/>
              </a:spcBef>
              <a:buSzPct val="100000"/>
              <a:buFont typeface="Wingdings" pitchFamily="2" charset="2"/>
              <a:buChar char="§"/>
            </a:pPr>
            <a:r>
              <a:rPr lang="en-US" altLang="en-US">
                <a:solidFill>
                  <a:schemeClr val="tx1"/>
                </a:solidFill>
                <a:ea typeface="Open Sans" panose="020B0606030504020204" pitchFamily="34" charset="0"/>
                <a:cs typeface="Open Sans" panose="020B0606030504020204" pitchFamily="34" charset="0"/>
              </a:rPr>
              <a:t>Housing Planning Reports (state &amp; federal)</a:t>
            </a:r>
          </a:p>
          <a:p>
            <a:pPr lvl="1">
              <a:lnSpc>
                <a:spcPct val="150000"/>
              </a:lnSpc>
              <a:spcBef>
                <a:spcPts val="1200"/>
              </a:spcBef>
              <a:buSzPct val="100000"/>
              <a:buFont typeface="Wingdings" pitchFamily="2" charset="2"/>
              <a:buChar char="§"/>
            </a:pPr>
            <a:r>
              <a:rPr lang="en-US" altLang="en-US">
                <a:solidFill>
                  <a:schemeClr val="tx1"/>
                </a:solidFill>
                <a:ea typeface="Open Sans" panose="020B0606030504020204" pitchFamily="34" charset="0"/>
                <a:cs typeface="Open Sans" panose="020B0606030504020204" pitchFamily="34" charset="0"/>
              </a:rPr>
              <a:t>Conferences focused on housing issues and policies</a:t>
            </a:r>
          </a:p>
          <a:p>
            <a:pPr lvl="1">
              <a:lnSpc>
                <a:spcPct val="150000"/>
              </a:lnSpc>
              <a:spcBef>
                <a:spcPts val="1200"/>
              </a:spcBef>
              <a:buSzPct val="100000"/>
              <a:buFont typeface="Wingdings" pitchFamily="2" charset="2"/>
              <a:buChar char="§"/>
            </a:pPr>
            <a:r>
              <a:rPr lang="en-US" altLang="en-US" err="1">
                <a:solidFill>
                  <a:schemeClr val="tx1"/>
                </a:solidFill>
                <a:ea typeface="Open Sans" panose="020B0606030504020204" pitchFamily="34" charset="0"/>
                <a:cs typeface="Open Sans" panose="020B0606030504020204" pitchFamily="34" charset="0"/>
              </a:rPr>
              <a:t>InvestNH</a:t>
            </a:r>
            <a:r>
              <a:rPr lang="en-US" altLang="en-US">
                <a:solidFill>
                  <a:schemeClr val="tx1"/>
                </a:solidFill>
                <a:ea typeface="Open Sans" panose="020B0606030504020204" pitchFamily="34" charset="0"/>
                <a:cs typeface="Open Sans" panose="020B0606030504020204" pitchFamily="34" charset="0"/>
              </a:rPr>
              <a:t> Municipal Planning &amp; Zoning Grants</a:t>
            </a:r>
          </a:p>
          <a:p>
            <a:pPr lvl="1">
              <a:lnSpc>
                <a:spcPct val="120000"/>
              </a:lnSpc>
              <a:spcBef>
                <a:spcPts val="1200"/>
              </a:spcBef>
              <a:buSzPct val="100000"/>
              <a:buFont typeface="Wingdings" pitchFamily="2" charset="2"/>
              <a:buChar char="§"/>
            </a:pPr>
            <a:endParaRPr lang="en-US" altLang="en-US">
              <a:solidFill>
                <a:schemeClr val="tx1"/>
              </a:solidFill>
              <a:ea typeface="Open Sans" panose="020B0606030504020204" pitchFamily="34" charset="0"/>
              <a:cs typeface="Open Sans" panose="020B0606030504020204" pitchFamily="34" charset="0"/>
            </a:endParaRPr>
          </a:p>
          <a:p>
            <a:pPr lvl="1">
              <a:lnSpc>
                <a:spcPct val="120000"/>
              </a:lnSpc>
              <a:spcBef>
                <a:spcPts val="1200"/>
              </a:spcBef>
              <a:buSzPct val="100000"/>
              <a:buFont typeface="Wingdings" pitchFamily="2" charset="2"/>
              <a:buChar char="§"/>
            </a:pPr>
            <a:endParaRPr lang="en-US" altLang="en-US">
              <a:solidFill>
                <a:schemeClr val="tx1"/>
              </a:solidFill>
              <a:ea typeface="Open Sans" panose="020B0606030504020204" pitchFamily="34" charset="0"/>
              <a:cs typeface="Open Sans" panose="020B0606030504020204" pitchFamily="34" charset="0"/>
            </a:endParaRPr>
          </a:p>
          <a:p>
            <a:endParaRPr lang="en-US"/>
          </a:p>
        </p:txBody>
      </p:sp>
      <p:pic>
        <p:nvPicPr>
          <p:cNvPr id="8" name="Picture 7" descr="A blue sign with white text&#10;&#10;Description automatically generated with medium confidence">
            <a:extLst>
              <a:ext uri="{FF2B5EF4-FFF2-40B4-BE49-F238E27FC236}">
                <a16:creationId xmlns:a16="http://schemas.microsoft.com/office/drawing/2014/main" id="{59224A70-4732-4A39-5547-4980C6662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6375">
            <a:off x="434742" y="1500847"/>
            <a:ext cx="1925260" cy="2267672"/>
          </a:xfrm>
          <a:prstGeom prst="rect">
            <a:avLst/>
          </a:prstGeom>
          <a:ln w="9525">
            <a:solidFill>
              <a:schemeClr val="tx1"/>
            </a:solidFill>
          </a:ln>
          <a:effectLst>
            <a:outerShdw blurRad="292100" dist="139700" dir="2700000" algn="tl" rotWithShape="0">
              <a:srgbClr val="333333">
                <a:alpha val="65000"/>
              </a:srgbClr>
            </a:outerShdw>
          </a:effectLst>
        </p:spPr>
      </p:pic>
      <p:pic>
        <p:nvPicPr>
          <p:cNvPr id="2" name="Picture 1" descr="A picture containing graphical user interface&#10;&#10;Description automatically generated">
            <a:extLst>
              <a:ext uri="{FF2B5EF4-FFF2-40B4-BE49-F238E27FC236}">
                <a16:creationId xmlns:a16="http://schemas.microsoft.com/office/drawing/2014/main" id="{A4334DD2-4919-1E67-BECA-E5F1A19D3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3784765"/>
            <a:ext cx="4414852" cy="3411476"/>
          </a:xfrm>
          <a:prstGeom prst="rect">
            <a:avLst/>
          </a:prstGeom>
        </p:spPr>
      </p:pic>
      <p:pic>
        <p:nvPicPr>
          <p:cNvPr id="10" name="Picture 9">
            <a:extLst>
              <a:ext uri="{FF2B5EF4-FFF2-40B4-BE49-F238E27FC236}">
                <a16:creationId xmlns:a16="http://schemas.microsoft.com/office/drawing/2014/main" id="{A7A1DD7B-0A6E-2A77-457E-EE303FC0A9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1471">
            <a:off x="2717007" y="1973533"/>
            <a:ext cx="2149131" cy="2763169"/>
          </a:xfrm>
          <a:prstGeom prst="rect">
            <a:avLst/>
          </a:prstGeom>
        </p:spPr>
      </p:pic>
    </p:spTree>
    <p:extLst>
      <p:ext uri="{BB962C8B-B14F-4D97-AF65-F5344CB8AC3E}">
        <p14:creationId xmlns:p14="http://schemas.microsoft.com/office/powerpoint/2010/main" val="99421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E94C9C-9ED2-1986-7AB1-7A84D8766115}"/>
              </a:ext>
            </a:extLst>
          </p:cNvPr>
          <p:cNvSpPr txBox="1"/>
          <p:nvPr/>
        </p:nvSpPr>
        <p:spPr>
          <a:xfrm>
            <a:off x="9762764" y="3729884"/>
            <a:ext cx="1708308" cy="1754326"/>
          </a:xfrm>
          <a:prstGeom prst="rect">
            <a:avLst/>
          </a:prstGeom>
          <a:noFill/>
        </p:spPr>
        <p:txBody>
          <a:bodyPr wrap="square" rtlCol="0">
            <a:spAutoFit/>
          </a:bodyPr>
          <a:lstStyle/>
          <a:p>
            <a:r>
              <a:rPr lang="en-US">
                <a:solidFill>
                  <a:srgbClr val="164A78"/>
                </a:solidFill>
              </a:rPr>
              <a:t>Less than </a:t>
            </a:r>
            <a:br>
              <a:rPr lang="en-US">
                <a:solidFill>
                  <a:srgbClr val="164A78"/>
                </a:solidFill>
              </a:rPr>
            </a:br>
            <a:r>
              <a:rPr lang="en-US">
                <a:solidFill>
                  <a:srgbClr val="164A78"/>
                </a:solidFill>
              </a:rPr>
              <a:t>6 months of inventory is considered a </a:t>
            </a:r>
            <a:r>
              <a:rPr lang="en-US" b="1">
                <a:solidFill>
                  <a:srgbClr val="164A78"/>
                </a:solidFill>
              </a:rPr>
              <a:t>seller’s market</a:t>
            </a:r>
            <a:r>
              <a:rPr lang="en-US">
                <a:solidFill>
                  <a:srgbClr val="164A78"/>
                </a:solidFill>
              </a:rPr>
              <a:t>.</a:t>
            </a:r>
          </a:p>
        </p:txBody>
      </p:sp>
      <p:sp>
        <p:nvSpPr>
          <p:cNvPr id="9" name="TextBox 8">
            <a:extLst>
              <a:ext uri="{FF2B5EF4-FFF2-40B4-BE49-F238E27FC236}">
                <a16:creationId xmlns:a16="http://schemas.microsoft.com/office/drawing/2014/main" id="{C4760ECB-D3D1-3556-6976-C707C3C696FD}"/>
              </a:ext>
            </a:extLst>
          </p:cNvPr>
          <p:cNvSpPr txBox="1"/>
          <p:nvPr/>
        </p:nvSpPr>
        <p:spPr>
          <a:xfrm>
            <a:off x="461457" y="6211551"/>
            <a:ext cx="1701237" cy="215444"/>
          </a:xfrm>
          <a:prstGeom prst="rect">
            <a:avLst/>
          </a:prstGeom>
          <a:noFill/>
        </p:spPr>
        <p:txBody>
          <a:bodyPr wrap="square" rtlCol="0">
            <a:spAutoFit/>
          </a:bodyPr>
          <a:lstStyle/>
          <a:p>
            <a:r>
              <a:rPr lang="en-US" sz="800">
                <a:latin typeface="+mj-lt"/>
              </a:rPr>
              <a:t>Source: NNEREN</a:t>
            </a:r>
          </a:p>
        </p:txBody>
      </p:sp>
      <p:grpSp>
        <p:nvGrpSpPr>
          <p:cNvPr id="3" name="Group 2">
            <a:extLst>
              <a:ext uri="{FF2B5EF4-FFF2-40B4-BE49-F238E27FC236}">
                <a16:creationId xmlns:a16="http://schemas.microsoft.com/office/drawing/2014/main" id="{E838CF88-56E2-F108-45E6-9B79C2D812B0}"/>
              </a:ext>
            </a:extLst>
          </p:cNvPr>
          <p:cNvGrpSpPr/>
          <p:nvPr/>
        </p:nvGrpSpPr>
        <p:grpSpPr>
          <a:xfrm>
            <a:off x="370703" y="877330"/>
            <a:ext cx="9020140" cy="5334221"/>
            <a:chOff x="115468" y="1069768"/>
            <a:chExt cx="9275375" cy="5212080"/>
          </a:xfrm>
        </p:grpSpPr>
        <p:pic>
          <p:nvPicPr>
            <p:cNvPr id="2" name="Picture 1">
              <a:extLst>
                <a:ext uri="{FF2B5EF4-FFF2-40B4-BE49-F238E27FC236}">
                  <a16:creationId xmlns:a16="http://schemas.microsoft.com/office/drawing/2014/main" id="{F0218AEA-0A40-FE93-1398-629953A55468}"/>
                </a:ext>
              </a:extLst>
            </p:cNvPr>
            <p:cNvPicPr>
              <a:picLocks noChangeAspect="1"/>
            </p:cNvPicPr>
            <p:nvPr/>
          </p:nvPicPr>
          <p:blipFill>
            <a:blip r:embed="rId3"/>
            <a:stretch>
              <a:fillRect/>
            </a:stretch>
          </p:blipFill>
          <p:spPr>
            <a:xfrm>
              <a:off x="115468" y="1069768"/>
              <a:ext cx="9267416" cy="5212080"/>
            </a:xfrm>
            <a:prstGeom prst="rect">
              <a:avLst/>
            </a:prstGeom>
          </p:spPr>
        </p:pic>
        <p:sp>
          <p:nvSpPr>
            <p:cNvPr id="7" name="TextBox 6">
              <a:extLst>
                <a:ext uri="{FF2B5EF4-FFF2-40B4-BE49-F238E27FC236}">
                  <a16:creationId xmlns:a16="http://schemas.microsoft.com/office/drawing/2014/main" id="{3191ECCC-1113-AEF0-3303-175E8BFA95A3}"/>
                </a:ext>
              </a:extLst>
            </p:cNvPr>
            <p:cNvSpPr txBox="1"/>
            <p:nvPr/>
          </p:nvSpPr>
          <p:spPr>
            <a:xfrm>
              <a:off x="7724398" y="4532348"/>
              <a:ext cx="1666445" cy="615553"/>
            </a:xfrm>
            <a:prstGeom prst="rect">
              <a:avLst/>
            </a:prstGeom>
            <a:noFill/>
          </p:spPr>
          <p:txBody>
            <a:bodyPr wrap="square" rtlCol="0">
              <a:spAutoFit/>
            </a:bodyPr>
            <a:lstStyle/>
            <a:p>
              <a:r>
                <a:rPr lang="en-US" sz="1600" b="1">
                  <a:solidFill>
                    <a:srgbClr val="9B6398"/>
                  </a:solidFill>
                  <a:latin typeface="+mj-lt"/>
                  <a:cs typeface="Arial" panose="020B0604020202020204" pitchFamily="34" charset="0"/>
                </a:rPr>
                <a:t>0.8 MONTHS</a:t>
              </a:r>
            </a:p>
            <a:p>
              <a:endParaRPr lang="en-US"/>
            </a:p>
          </p:txBody>
        </p:sp>
        <p:cxnSp>
          <p:nvCxnSpPr>
            <p:cNvPr id="10" name="Straight Connector 9">
              <a:extLst>
                <a:ext uri="{FF2B5EF4-FFF2-40B4-BE49-F238E27FC236}">
                  <a16:creationId xmlns:a16="http://schemas.microsoft.com/office/drawing/2014/main" id="{94BE0410-69C6-A411-FBFB-5E4145F18DFF}"/>
                </a:ext>
              </a:extLst>
            </p:cNvPr>
            <p:cNvCxnSpPr>
              <a:cxnSpLocks/>
            </p:cNvCxnSpPr>
            <p:nvPr/>
          </p:nvCxnSpPr>
          <p:spPr>
            <a:xfrm>
              <a:off x="748943" y="3857005"/>
              <a:ext cx="8301527"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 Placeholder 3">
            <a:extLst>
              <a:ext uri="{FF2B5EF4-FFF2-40B4-BE49-F238E27FC236}">
                <a16:creationId xmlns:a16="http://schemas.microsoft.com/office/drawing/2014/main" id="{7127F225-88FE-43FF-9BB1-7EF2A426D481}"/>
              </a:ext>
            </a:extLst>
          </p:cNvPr>
          <p:cNvSpPr txBox="1">
            <a:spLocks/>
          </p:cNvSpPr>
          <p:nvPr/>
        </p:nvSpPr>
        <p:spPr>
          <a:xfrm>
            <a:off x="609603" y="380322"/>
            <a:ext cx="10972793" cy="928336"/>
          </a:xfrm>
          <a:prstGeom prst="rect">
            <a:avLst/>
          </a:prstGeom>
        </p:spPr>
        <p:txBody>
          <a:bodyPr/>
          <a:lstStyle>
            <a:lvl1pPr marL="228600" indent="-228600" algn="l" defTabSz="914400" rtl="0" eaLnBrk="1" latinLnBrk="0" hangingPunct="1">
              <a:lnSpc>
                <a:spcPct val="90000"/>
              </a:lnSpc>
              <a:spcBef>
                <a:spcPts val="1000"/>
              </a:spcBef>
              <a:buFontTx/>
              <a:buNone/>
              <a:defRPr sz="3200" kern="1200">
                <a:solidFill>
                  <a:srgbClr val="164A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b="1"/>
              <a:t>HOUSING SNAPSHOT: SINGLE-FAMILY INVENTORY</a:t>
            </a:r>
          </a:p>
          <a:p>
            <a:pPr algn="ctr">
              <a:lnSpc>
                <a:spcPct val="100000"/>
              </a:lnSpc>
              <a:spcBef>
                <a:spcPts val="0"/>
              </a:spcBef>
            </a:pPr>
            <a:r>
              <a:rPr lang="en-US" sz="1800"/>
              <a:t>Months to absorb active listings at prior 12 months’ sales pace</a:t>
            </a:r>
            <a:endParaRPr lang="en-US"/>
          </a:p>
        </p:txBody>
      </p:sp>
      <p:sp>
        <p:nvSpPr>
          <p:cNvPr id="17" name="TextBox 16">
            <a:extLst>
              <a:ext uri="{FF2B5EF4-FFF2-40B4-BE49-F238E27FC236}">
                <a16:creationId xmlns:a16="http://schemas.microsoft.com/office/drawing/2014/main" id="{949341E0-8598-A137-C1C3-B16ABBC14B3D}"/>
              </a:ext>
            </a:extLst>
          </p:cNvPr>
          <p:cNvSpPr txBox="1"/>
          <p:nvPr/>
        </p:nvSpPr>
        <p:spPr>
          <a:xfrm>
            <a:off x="9225464" y="1729368"/>
            <a:ext cx="2625269" cy="1200329"/>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defRPr>
                <a:latin typeface="+mj-lt"/>
              </a:defRPr>
            </a:lvl1pPr>
          </a:lstStyle>
          <a:p>
            <a:pPr algn="ctr" defTabSz="914377">
              <a:defRPr/>
            </a:pPr>
            <a:r>
              <a:rPr lang="en-US">
                <a:solidFill>
                  <a:srgbClr val="164A78"/>
                </a:solidFill>
              </a:rPr>
              <a:t>Inventory shortage has the greatest impact at the lower end of the market </a:t>
            </a:r>
          </a:p>
        </p:txBody>
      </p:sp>
    </p:spTree>
    <p:extLst>
      <p:ext uri="{BB962C8B-B14F-4D97-AF65-F5344CB8AC3E}">
        <p14:creationId xmlns:p14="http://schemas.microsoft.com/office/powerpoint/2010/main" val="16478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6FF5D1-EDFE-1088-84BB-A58813BE7FC6}"/>
              </a:ext>
            </a:extLst>
          </p:cNvPr>
          <p:cNvSpPr>
            <a:spLocks noGrp="1"/>
          </p:cNvSpPr>
          <p:nvPr>
            <p:ph type="body" sz="quarter" idx="14"/>
          </p:nvPr>
        </p:nvSpPr>
        <p:spPr/>
        <p:txBody>
          <a:bodyPr/>
          <a:lstStyle/>
          <a:p>
            <a:pPr algn="ctr"/>
            <a:r>
              <a:rPr lang="en-US" sz="3000" b="1">
                <a:latin typeface="Open Sans" panose="020B0606030504020204" pitchFamily="34" charset="0"/>
                <a:ea typeface="Open Sans" panose="020B0606030504020204" pitchFamily="34" charset="0"/>
                <a:cs typeface="Open Sans" panose="020B0606030504020204" pitchFamily="34" charset="0"/>
              </a:rPr>
              <a:t>HOUSING SNAPSHOT: 2023 RENTAL COST SURVEY</a:t>
            </a:r>
          </a:p>
        </p:txBody>
      </p:sp>
      <p:pic>
        <p:nvPicPr>
          <p:cNvPr id="12" name="Picture 11">
            <a:extLst>
              <a:ext uri="{FF2B5EF4-FFF2-40B4-BE49-F238E27FC236}">
                <a16:creationId xmlns:a16="http://schemas.microsoft.com/office/drawing/2014/main" id="{6557DBC9-797E-A3E3-81A2-A1DFA120FC15}"/>
              </a:ext>
            </a:extLst>
          </p:cNvPr>
          <p:cNvPicPr>
            <a:picLocks noChangeAspect="1"/>
          </p:cNvPicPr>
          <p:nvPr/>
        </p:nvPicPr>
        <p:blipFill>
          <a:blip r:embed="rId3"/>
          <a:stretch>
            <a:fillRect/>
          </a:stretch>
        </p:blipFill>
        <p:spPr>
          <a:xfrm>
            <a:off x="6077926" y="1012232"/>
            <a:ext cx="5238282" cy="4663440"/>
          </a:xfrm>
          <a:prstGeom prst="rect">
            <a:avLst/>
          </a:prstGeom>
        </p:spPr>
      </p:pic>
      <p:pic>
        <p:nvPicPr>
          <p:cNvPr id="2" name="Picture 1" descr="A close-up of a poster&#10;&#10;Description automatically generated">
            <a:extLst>
              <a:ext uri="{FF2B5EF4-FFF2-40B4-BE49-F238E27FC236}">
                <a16:creationId xmlns:a16="http://schemas.microsoft.com/office/drawing/2014/main" id="{3A475B0F-D2E2-D71A-337C-960AB1517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716" y="1012232"/>
            <a:ext cx="4301044" cy="5031409"/>
          </a:xfrm>
          <a:prstGeom prst="rect">
            <a:avLst/>
          </a:prstGeom>
        </p:spPr>
      </p:pic>
    </p:spTree>
    <p:extLst>
      <p:ext uri="{BB962C8B-B14F-4D97-AF65-F5344CB8AC3E}">
        <p14:creationId xmlns:p14="http://schemas.microsoft.com/office/powerpoint/2010/main" val="175187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A0DDFE-9E0E-A9DD-BEB1-C024855AEE0C}"/>
              </a:ext>
            </a:extLst>
          </p:cNvPr>
          <p:cNvSpPr>
            <a:spLocks noGrp="1"/>
          </p:cNvSpPr>
          <p:nvPr>
            <p:ph type="sldNum" sz="quarter" idx="4"/>
          </p:nvPr>
        </p:nvSpPr>
        <p:spPr>
          <a:xfrm>
            <a:off x="9050574" y="6584472"/>
            <a:ext cx="2743200" cy="27352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7</a:t>
            </a:fld>
            <a:endParaRPr lang="en-US"/>
          </a:p>
        </p:txBody>
      </p:sp>
      <p:sp>
        <p:nvSpPr>
          <p:cNvPr id="16" name="TextBox 15">
            <a:extLst>
              <a:ext uri="{FF2B5EF4-FFF2-40B4-BE49-F238E27FC236}">
                <a16:creationId xmlns:a16="http://schemas.microsoft.com/office/drawing/2014/main" id="{790103B6-BB8B-6010-74C0-A6B1FE243FB1}"/>
              </a:ext>
            </a:extLst>
          </p:cNvPr>
          <p:cNvSpPr txBox="1"/>
          <p:nvPr/>
        </p:nvSpPr>
        <p:spPr>
          <a:xfrm>
            <a:off x="631699" y="613518"/>
            <a:ext cx="5564999" cy="1200329"/>
          </a:xfrm>
          <a:prstGeom prst="rect">
            <a:avLst/>
          </a:prstGeom>
          <a:noFill/>
        </p:spPr>
        <p:txBody>
          <a:bodyPr wrap="square" rtlCol="0">
            <a:spAutoFit/>
          </a:bodyPr>
          <a:lstStyle/>
          <a:p>
            <a:pPr algn="ctr"/>
            <a:r>
              <a:rPr lang="en-US" sz="3600" b="1">
                <a:solidFill>
                  <a:srgbClr val="065391"/>
                </a:solidFill>
              </a:rPr>
              <a:t>MULTIFAMILY </a:t>
            </a:r>
            <a:br>
              <a:rPr lang="en-US" sz="3600" b="1">
                <a:solidFill>
                  <a:srgbClr val="065391"/>
                </a:solidFill>
              </a:rPr>
            </a:br>
            <a:r>
              <a:rPr lang="en-US" sz="3600" b="1">
                <a:solidFill>
                  <a:srgbClr val="065391"/>
                </a:solidFill>
              </a:rPr>
              <a:t>HOUSING PROGRAMS</a:t>
            </a:r>
          </a:p>
        </p:txBody>
      </p:sp>
      <p:sp>
        <p:nvSpPr>
          <p:cNvPr id="20" name="Oval 19">
            <a:extLst>
              <a:ext uri="{FF2B5EF4-FFF2-40B4-BE49-F238E27FC236}">
                <a16:creationId xmlns:a16="http://schemas.microsoft.com/office/drawing/2014/main" id="{62F015E7-90DC-9B92-C01D-545EF8F7C828}"/>
              </a:ext>
            </a:extLst>
          </p:cNvPr>
          <p:cNvSpPr/>
          <p:nvPr/>
        </p:nvSpPr>
        <p:spPr>
          <a:xfrm>
            <a:off x="6425298" y="613518"/>
            <a:ext cx="5135003" cy="5120018"/>
          </a:xfrm>
          <a:prstGeom prst="ellipse">
            <a:avLst/>
          </a:prstGeom>
          <a:noFill/>
          <a:ln w="38100" cap="rnd">
            <a:solidFill>
              <a:srgbClr val="E57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1406E8-EC8A-BD47-7D0E-2C8ED59B93B4}"/>
              </a:ext>
            </a:extLst>
          </p:cNvPr>
          <p:cNvSpPr/>
          <p:nvPr/>
        </p:nvSpPr>
        <p:spPr>
          <a:xfrm>
            <a:off x="6710199" y="842118"/>
            <a:ext cx="4621502" cy="4608016"/>
          </a:xfrm>
          <a:prstGeom prst="ellipse">
            <a:avLst/>
          </a:prstGeom>
          <a:blipFill>
            <a:blip r:embed="rId3"/>
            <a:stretch>
              <a:fillRect l="-16476" t="-4" r="-64772" b="-2357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A3A28FB-9B12-405A-218C-D9FD13E4E7E1}"/>
              </a:ext>
            </a:extLst>
          </p:cNvPr>
          <p:cNvSpPr txBox="1"/>
          <p:nvPr/>
        </p:nvSpPr>
        <p:spPr>
          <a:xfrm>
            <a:off x="631699" y="2364930"/>
            <a:ext cx="5440420" cy="3085204"/>
          </a:xfrm>
          <a:prstGeom prst="rect">
            <a:avLst/>
          </a:prstGeom>
          <a:noFill/>
        </p:spPr>
        <p:txBody>
          <a:bodyPr wrap="square">
            <a:spAutoFit/>
          </a:bodyPr>
          <a:lstStyle/>
          <a:p>
            <a:pPr algn="ctr">
              <a:lnSpc>
                <a:spcPct val="150000"/>
              </a:lnSpc>
              <a:spcBef>
                <a:spcPts val="1200"/>
              </a:spcBef>
              <a:buSzPct val="100000"/>
            </a:pPr>
            <a:r>
              <a:rPr lang="en-US" altLang="en-US" sz="2200" b="1">
                <a:solidFill>
                  <a:srgbClr val="065391"/>
                </a:solidFill>
                <a:ea typeface="Open Sans" panose="020B0606030504020204" pitchFamily="34" charset="0"/>
                <a:cs typeface="Open Sans" panose="020B0606030504020204" pitchFamily="34" charset="0"/>
              </a:rPr>
              <a:t>We finance</a:t>
            </a:r>
            <a:r>
              <a:rPr lang="en-US" altLang="en-US" sz="2200">
                <a:solidFill>
                  <a:srgbClr val="065391"/>
                </a:solidFill>
                <a:ea typeface="Open Sans" panose="020B0606030504020204" pitchFamily="34" charset="0"/>
                <a:cs typeface="Open Sans" panose="020B0606030504020204" pitchFamily="34" charset="0"/>
              </a:rPr>
              <a:t> </a:t>
            </a:r>
            <a:r>
              <a:rPr lang="en-US" altLang="en-US" sz="2200" b="1">
                <a:solidFill>
                  <a:srgbClr val="065391"/>
                </a:solidFill>
                <a:latin typeface="Open Sans" panose="020B0606030504020204" pitchFamily="34" charset="0"/>
                <a:ea typeface="Open Sans" panose="020B0606030504020204" pitchFamily="34" charset="0"/>
                <a:cs typeface="Open Sans" panose="020B0606030504020204" pitchFamily="34" charset="0"/>
              </a:rPr>
              <a:t>construction, acquisition and preservation of affordable rental housing </a:t>
            </a:r>
            <a:r>
              <a:rPr lang="en-US" altLang="en-US" sz="2200">
                <a:solidFill>
                  <a:schemeClr val="tx1"/>
                </a:solidFill>
                <a:ea typeface="Open Sans" panose="020B0606030504020204" pitchFamily="34" charset="0"/>
                <a:cs typeface="Open Sans" panose="020B0606030504020204" pitchFamily="34" charset="0"/>
              </a:rPr>
              <a:t>for families, individuals of all ages, and people who need supportive housing services (substance use disorders, veterans, transitional)</a:t>
            </a:r>
          </a:p>
        </p:txBody>
      </p:sp>
    </p:spTree>
    <p:extLst>
      <p:ext uri="{BB962C8B-B14F-4D97-AF65-F5344CB8AC3E}">
        <p14:creationId xmlns:p14="http://schemas.microsoft.com/office/powerpoint/2010/main" val="377469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3BCB42-2F2F-DB35-BE52-230A5FE107D9}"/>
              </a:ext>
            </a:extLst>
          </p:cNvPr>
          <p:cNvSpPr>
            <a:spLocks noGrp="1"/>
          </p:cNvSpPr>
          <p:nvPr>
            <p:ph type="body" sz="quarter" idx="13"/>
          </p:nvPr>
        </p:nvSpPr>
        <p:spPr>
          <a:xfrm>
            <a:off x="760164" y="1433080"/>
            <a:ext cx="6081311" cy="4593147"/>
          </a:xfrm>
        </p:spPr>
        <p:txBody>
          <a:bodyPr/>
          <a:lstStyle/>
          <a:p>
            <a:pPr>
              <a:lnSpc>
                <a:spcPct val="100000"/>
              </a:lnSpc>
              <a:buFont typeface="Wingdings" pitchFamily="2" charset="2"/>
              <a:buChar char="§"/>
            </a:pPr>
            <a:r>
              <a:rPr lang="en-US" sz="2200"/>
              <a:t>Capital funding to create supportive housing  (affordable housing + supportive services) </a:t>
            </a:r>
          </a:p>
          <a:p>
            <a:pPr>
              <a:lnSpc>
                <a:spcPct val="100000"/>
              </a:lnSpc>
              <a:buFont typeface="Wingdings" pitchFamily="2" charset="2"/>
              <a:buChar char="§"/>
            </a:pPr>
            <a:r>
              <a:rPr lang="en-US" sz="2200"/>
              <a:t>0% interest, deferred payment loans with affordability restrictions </a:t>
            </a:r>
          </a:p>
          <a:p>
            <a:pPr>
              <a:lnSpc>
                <a:spcPct val="100000"/>
              </a:lnSpc>
              <a:buFont typeface="Wingdings" pitchFamily="2" charset="2"/>
              <a:buChar char="§"/>
            </a:pPr>
            <a:r>
              <a:rPr lang="en-US" sz="2200"/>
              <a:t>Funds may be used for acquisition, construction, soft costs, fees, etc.</a:t>
            </a:r>
          </a:p>
          <a:p>
            <a:pPr>
              <a:lnSpc>
                <a:spcPct val="100000"/>
              </a:lnSpc>
              <a:buFont typeface="Wingdings" pitchFamily="2" charset="2"/>
              <a:buChar char="§"/>
            </a:pPr>
            <a:r>
              <a:rPr lang="en-US" sz="2200"/>
              <a:t>Funds are administered through a Notice of Funding Opportunity (NOFO)  </a:t>
            </a:r>
          </a:p>
          <a:p>
            <a:pPr>
              <a:lnSpc>
                <a:spcPct val="100000"/>
              </a:lnSpc>
              <a:buFont typeface="Wingdings" pitchFamily="2" charset="2"/>
              <a:buChar char="§"/>
            </a:pPr>
            <a:r>
              <a:rPr lang="en-US" sz="2200"/>
              <a:t>Program is governed by NH Housing rules and funding requirements </a:t>
            </a:r>
          </a:p>
          <a:p>
            <a:pPr marL="0" indent="0">
              <a:lnSpc>
                <a:spcPct val="100000"/>
              </a:lnSpc>
              <a:buNone/>
            </a:pPr>
            <a:endParaRPr lang="en-US" sz="2200"/>
          </a:p>
        </p:txBody>
      </p:sp>
      <p:sp>
        <p:nvSpPr>
          <p:cNvPr id="9" name="Text Placeholder 8">
            <a:extLst>
              <a:ext uri="{FF2B5EF4-FFF2-40B4-BE49-F238E27FC236}">
                <a16:creationId xmlns:a16="http://schemas.microsoft.com/office/drawing/2014/main" id="{A09C34D1-C4B3-CEA8-ABD9-9455E8B1A6D8}"/>
              </a:ext>
            </a:extLst>
          </p:cNvPr>
          <p:cNvSpPr>
            <a:spLocks noGrp="1"/>
          </p:cNvSpPr>
          <p:nvPr>
            <p:ph type="body" sz="quarter" idx="14"/>
          </p:nvPr>
        </p:nvSpPr>
        <p:spPr>
          <a:xfrm>
            <a:off x="609600" y="457200"/>
            <a:ext cx="10972800" cy="975880"/>
          </a:xfrm>
        </p:spPr>
        <p:txBody>
          <a:bodyPr/>
          <a:lstStyle/>
          <a:p>
            <a:pPr algn="ctr"/>
            <a:r>
              <a:rPr lang="en-US" b="1">
                <a:latin typeface="Open Sans" panose="020B0606030504020204" pitchFamily="34" charset="0"/>
              </a:rPr>
              <a:t>SUPPORTIVE </a:t>
            </a:r>
            <a:r>
              <a:rPr lang="en-US" b="1" i="0">
                <a:solidFill>
                  <a:srgbClr val="164A78"/>
                </a:solidFill>
                <a:effectLst/>
                <a:latin typeface="Open Sans" panose="020B0606030504020204" pitchFamily="34" charset="0"/>
              </a:rPr>
              <a:t>HOUSING</a:t>
            </a:r>
            <a:r>
              <a:rPr lang="en-US" b="1">
                <a:latin typeface="Open Sans" panose="020B0606030504020204" pitchFamily="34" charset="0"/>
              </a:rPr>
              <a:t> PROGRAM OVERVIEW</a:t>
            </a:r>
            <a:endParaRPr lang="en-US" b="1"/>
          </a:p>
        </p:txBody>
      </p:sp>
      <p:sp>
        <p:nvSpPr>
          <p:cNvPr id="11" name="Slide Number Placeholder 5">
            <a:extLst>
              <a:ext uri="{FF2B5EF4-FFF2-40B4-BE49-F238E27FC236}">
                <a16:creationId xmlns:a16="http://schemas.microsoft.com/office/drawing/2014/main" id="{4DBFC81C-987F-D4B4-682B-0FB2E01CA028}"/>
              </a:ext>
            </a:extLst>
          </p:cNvPr>
          <p:cNvSpPr>
            <a:spLocks noGrp="1"/>
          </p:cNvSpPr>
          <p:nvPr>
            <p:ph type="sldNum" sz="quarter" idx="16"/>
          </p:nvPr>
        </p:nvSpPr>
        <p:spPr>
          <a:xfrm>
            <a:off x="864767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8</a:t>
            </a:fld>
            <a:endParaRPr lang="en-US">
              <a:solidFill>
                <a:schemeClr val="bg1"/>
              </a:solidFill>
            </a:endParaRPr>
          </a:p>
        </p:txBody>
      </p:sp>
      <p:pic>
        <p:nvPicPr>
          <p:cNvPr id="2" name="Picture 1">
            <a:extLst>
              <a:ext uri="{FF2B5EF4-FFF2-40B4-BE49-F238E27FC236}">
                <a16:creationId xmlns:a16="http://schemas.microsoft.com/office/drawing/2014/main" id="{CE044BB7-6649-4857-CECC-6ECCE552E10E}"/>
              </a:ext>
            </a:extLst>
          </p:cNvPr>
          <p:cNvPicPr>
            <a:picLocks noChangeAspect="1"/>
          </p:cNvPicPr>
          <p:nvPr/>
        </p:nvPicPr>
        <p:blipFill rotWithShape="1">
          <a:blip r:embed="rId3">
            <a:extLst>
              <a:ext uri="{28A0092B-C50C-407E-A947-70E740481C1C}">
                <a14:useLocalDpi xmlns:a14="http://schemas.microsoft.com/office/drawing/2010/main" val="0"/>
              </a:ext>
            </a:extLst>
          </a:blip>
          <a:srcRect t="18014" r="23294" b="2021"/>
          <a:stretch/>
        </p:blipFill>
        <p:spPr>
          <a:xfrm>
            <a:off x="7341021" y="1833092"/>
            <a:ext cx="4372130" cy="2181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7">
            <a:extLst>
              <a:ext uri="{FF2B5EF4-FFF2-40B4-BE49-F238E27FC236}">
                <a16:creationId xmlns:a16="http://schemas.microsoft.com/office/drawing/2014/main" id="{6045CDAF-F2B9-1B78-444B-43CDA2926626}"/>
              </a:ext>
            </a:extLst>
          </p:cNvPr>
          <p:cNvSpPr txBox="1">
            <a:spLocks/>
          </p:cNvSpPr>
          <p:nvPr/>
        </p:nvSpPr>
        <p:spPr>
          <a:xfrm>
            <a:off x="7341021" y="4291534"/>
            <a:ext cx="4386558" cy="1309305"/>
          </a:xfrm>
          <a:prstGeom prst="rect">
            <a:avLst/>
          </a:prstGeom>
        </p:spPr>
        <p:txBody>
          <a:bodyPr lIns="0"/>
          <a:lstStyle>
            <a:lvl1pPr marL="228600" indent="-228600" algn="l" defTabSz="914400" rtl="0" eaLnBrk="1" latinLnBrk="0" hangingPunct="1">
              <a:lnSpc>
                <a:spcPct val="90000"/>
              </a:lnSpc>
              <a:spcBef>
                <a:spcPts val="1000"/>
              </a:spcBef>
              <a:buClr>
                <a:srgbClr val="9DC02E"/>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9DC02E"/>
              </a:buClr>
              <a:buSzPct val="70000"/>
              <a:buFont typeface="Wingdings" panose="05000000000000000000" pitchFamily="2" charset="2"/>
              <a:buChar char="q"/>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9DC02E"/>
              </a:buClr>
              <a:buFont typeface="Open Sans" panose="020B0606030504020204" pitchFamily="34" charset="0"/>
              <a:buChar char="−"/>
              <a:defRPr sz="18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9DC02E"/>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9DC02E"/>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b="1">
                <a:solidFill>
                  <a:srgbClr val="164A78"/>
                </a:solidFill>
              </a:rPr>
              <a:t>KEENE: 106 Roxbury Street</a:t>
            </a:r>
          </a:p>
          <a:p>
            <a:pPr marL="0" indent="0" algn="ctr">
              <a:lnSpc>
                <a:spcPct val="100000"/>
              </a:lnSpc>
              <a:buNone/>
            </a:pP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30-bed transitional housing </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for individuals participating in </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clinical recovery program</a:t>
            </a:r>
          </a:p>
          <a:p>
            <a:pPr>
              <a:lnSpc>
                <a:spcPct val="100000"/>
              </a:lnSpc>
              <a:buFont typeface="Wingdings" pitchFamily="2" charset="2"/>
              <a:buChar char="§"/>
            </a:pPr>
            <a:endParaRPr lang="en-US" sz="2200"/>
          </a:p>
        </p:txBody>
      </p:sp>
    </p:spTree>
    <p:extLst>
      <p:ext uri="{BB962C8B-B14F-4D97-AF65-F5344CB8AC3E}">
        <p14:creationId xmlns:p14="http://schemas.microsoft.com/office/powerpoint/2010/main" val="419382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3BCB42-2F2F-DB35-BE52-230A5FE107D9}"/>
              </a:ext>
            </a:extLst>
          </p:cNvPr>
          <p:cNvSpPr>
            <a:spLocks noGrp="1"/>
          </p:cNvSpPr>
          <p:nvPr>
            <p:ph type="body" sz="quarter" idx="13"/>
          </p:nvPr>
        </p:nvSpPr>
        <p:spPr>
          <a:xfrm>
            <a:off x="609600" y="1977081"/>
            <a:ext cx="6915665" cy="4287796"/>
          </a:xfrm>
        </p:spPr>
        <p:txBody>
          <a:bodyPr/>
          <a:lstStyle/>
          <a:p>
            <a:pPr>
              <a:lnSpc>
                <a:spcPct val="100000"/>
              </a:lnSpc>
              <a:buFont typeface="Wingdings" pitchFamily="2" charset="2"/>
              <a:buChar char="§"/>
            </a:pPr>
            <a:r>
              <a:rPr lang="en-US" sz="2000" dirty="0"/>
              <a:t>Residents are low- to moderate-income and in recovery from a Substance Use Disorder (SUD)</a:t>
            </a:r>
          </a:p>
          <a:p>
            <a:pPr>
              <a:lnSpc>
                <a:spcPct val="100000"/>
              </a:lnSpc>
              <a:buFont typeface="Wingdings" pitchFamily="2" charset="2"/>
              <a:buChar char="§"/>
            </a:pPr>
            <a:r>
              <a:rPr lang="en-US" sz="2000" dirty="0"/>
              <a:t>Eligible developers include non-profit and for-profit companies, municipalities, public housing authorities</a:t>
            </a:r>
          </a:p>
          <a:p>
            <a:pPr>
              <a:lnSpc>
                <a:spcPct val="100000"/>
              </a:lnSpc>
              <a:buFont typeface="Wingdings" pitchFamily="2" charset="2"/>
              <a:buChar char="§"/>
            </a:pPr>
            <a:r>
              <a:rPr lang="en-US" sz="2000" dirty="0"/>
              <a:t>Supportive services may be contracted; must be provided by an experienced SUD recovery organization</a:t>
            </a:r>
          </a:p>
          <a:p>
            <a:pPr>
              <a:lnSpc>
                <a:spcPct val="100000"/>
              </a:lnSpc>
              <a:buFont typeface="Wingdings" pitchFamily="2" charset="2"/>
              <a:buChar char="§"/>
            </a:pPr>
            <a:r>
              <a:rPr lang="en-US" sz="2000" dirty="0"/>
              <a:t>Different models of SUD supportive housing</a:t>
            </a:r>
          </a:p>
          <a:p>
            <a:pPr>
              <a:lnSpc>
                <a:spcPct val="100000"/>
              </a:lnSpc>
              <a:buFont typeface="Wingdings" pitchFamily="2" charset="2"/>
              <a:buChar char="§"/>
            </a:pPr>
            <a:r>
              <a:rPr lang="en-US" sz="2000" dirty="0"/>
              <a:t>NH Housing strongly encourages SUD supportive housing projects to obtain certification through the NH Coalition of Recovery Residences (NHCORR)</a:t>
            </a:r>
          </a:p>
          <a:p>
            <a:pPr>
              <a:lnSpc>
                <a:spcPct val="100000"/>
              </a:lnSpc>
              <a:buFont typeface="Wingdings" pitchFamily="2" charset="2"/>
              <a:buChar char="§"/>
            </a:pPr>
            <a:endParaRPr lang="en-US" sz="2200" dirty="0"/>
          </a:p>
        </p:txBody>
      </p:sp>
      <p:sp>
        <p:nvSpPr>
          <p:cNvPr id="9" name="Text Placeholder 8">
            <a:extLst>
              <a:ext uri="{FF2B5EF4-FFF2-40B4-BE49-F238E27FC236}">
                <a16:creationId xmlns:a16="http://schemas.microsoft.com/office/drawing/2014/main" id="{A09C34D1-C4B3-CEA8-ABD9-9455E8B1A6D8}"/>
              </a:ext>
            </a:extLst>
          </p:cNvPr>
          <p:cNvSpPr>
            <a:spLocks noGrp="1"/>
          </p:cNvSpPr>
          <p:nvPr>
            <p:ph type="body" sz="quarter" idx="14"/>
          </p:nvPr>
        </p:nvSpPr>
        <p:spPr>
          <a:xfrm>
            <a:off x="609600" y="457200"/>
            <a:ext cx="10972800" cy="975880"/>
          </a:xfrm>
        </p:spPr>
        <p:txBody>
          <a:bodyPr/>
          <a:lstStyle/>
          <a:p>
            <a:pPr algn="ctr"/>
            <a:r>
              <a:rPr lang="en-US" b="1">
                <a:latin typeface="Open Sans" panose="020B0606030504020204" pitchFamily="34" charset="0"/>
              </a:rPr>
              <a:t>SUPPORTIVE HOUSING FOR PEOPLE WITH</a:t>
            </a:r>
          </a:p>
          <a:p>
            <a:pPr algn="ctr"/>
            <a:r>
              <a:rPr lang="en-US" b="1">
                <a:latin typeface="Open Sans" panose="020B0606030504020204" pitchFamily="34" charset="0"/>
              </a:rPr>
              <a:t>SUBSTANCE USE DISORDERS</a:t>
            </a:r>
            <a:endParaRPr lang="en-US" b="1"/>
          </a:p>
        </p:txBody>
      </p:sp>
      <p:sp>
        <p:nvSpPr>
          <p:cNvPr id="11" name="Slide Number Placeholder 5">
            <a:extLst>
              <a:ext uri="{FF2B5EF4-FFF2-40B4-BE49-F238E27FC236}">
                <a16:creationId xmlns:a16="http://schemas.microsoft.com/office/drawing/2014/main" id="{4DBFC81C-987F-D4B4-682B-0FB2E01CA028}"/>
              </a:ext>
            </a:extLst>
          </p:cNvPr>
          <p:cNvSpPr>
            <a:spLocks noGrp="1"/>
          </p:cNvSpPr>
          <p:nvPr>
            <p:ph type="sldNum" sz="quarter" idx="16"/>
          </p:nvPr>
        </p:nvSpPr>
        <p:spPr>
          <a:xfrm>
            <a:off x="864767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249632-8E8E-41CE-8D61-3D91AE0A3D42}" type="slidenum">
              <a:rPr lang="en-US" smtClean="0"/>
              <a:pPr/>
              <a:t>9</a:t>
            </a:fld>
            <a:endParaRPr lang="en-US">
              <a:solidFill>
                <a:schemeClr val="bg1"/>
              </a:solidFill>
            </a:endParaRPr>
          </a:p>
        </p:txBody>
      </p:sp>
      <p:pic>
        <p:nvPicPr>
          <p:cNvPr id="2" name="Picture 1" descr="A room with two beds and a window&#10;&#10;Description automatically generated">
            <a:extLst>
              <a:ext uri="{FF2B5EF4-FFF2-40B4-BE49-F238E27FC236}">
                <a16:creationId xmlns:a16="http://schemas.microsoft.com/office/drawing/2014/main" id="{87C9248B-07E5-97DB-C5A6-BDDD7A41D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889" y="1865393"/>
            <a:ext cx="3383380" cy="2255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255F149-B3EA-2569-ACB3-64C35C10787C}"/>
              </a:ext>
            </a:extLst>
          </p:cNvPr>
          <p:cNvSpPr txBox="1"/>
          <p:nvPr/>
        </p:nvSpPr>
        <p:spPr>
          <a:xfrm>
            <a:off x="7919808" y="4346857"/>
            <a:ext cx="3558744" cy="1231106"/>
          </a:xfrm>
          <a:prstGeom prst="rect">
            <a:avLst/>
          </a:prstGeom>
          <a:noFill/>
        </p:spPr>
        <p:txBody>
          <a:bodyPr wrap="square">
            <a:spAutoFit/>
          </a:bodyPr>
          <a:lstStyle/>
          <a:p>
            <a:pPr algn="ctr">
              <a:lnSpc>
                <a:spcPct val="100000"/>
              </a:lnSpc>
            </a:pPr>
            <a:r>
              <a:rPr lang="en-US" sz="1800" b="1">
                <a:solidFill>
                  <a:srgbClr val="164A78"/>
                </a:solidFill>
              </a:rPr>
              <a:t>CLAREMONT: Sullivan House</a:t>
            </a:r>
            <a:br>
              <a:rPr lang="en-US" sz="1800" b="1">
                <a:solidFill>
                  <a:srgbClr val="164A78"/>
                </a:solidFill>
              </a:rPr>
            </a:br>
            <a:endParaRPr lang="en-US" sz="800" b="1">
              <a:solidFill>
                <a:srgbClr val="164A78"/>
              </a:solidFill>
            </a:endParaRPr>
          </a:p>
          <a:p>
            <a:pPr algn="ctr">
              <a:lnSpc>
                <a:spcPct val="100000"/>
              </a:lnSpc>
            </a:pP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28-bed transitional housing </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for individuals exiting </a:t>
            </a:r>
            <a:b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1600" b="1">
                <a:solidFill>
                  <a:srgbClr val="164A78"/>
                </a:solidFill>
                <a:latin typeface="Open Sans Semibold" panose="020B0606030504020204" pitchFamily="34" charset="0"/>
                <a:ea typeface="Open Sans Semibold" panose="020B0606030504020204" pitchFamily="34" charset="0"/>
                <a:cs typeface="Open Sans Semibold" panose="020B0606030504020204" pitchFamily="34" charset="0"/>
              </a:rPr>
              <a:t>Sullivan Co. DOC TRAILS program</a:t>
            </a:r>
          </a:p>
        </p:txBody>
      </p:sp>
    </p:spTree>
    <p:extLst>
      <p:ext uri="{BB962C8B-B14F-4D97-AF65-F5344CB8AC3E}">
        <p14:creationId xmlns:p14="http://schemas.microsoft.com/office/powerpoint/2010/main" val="336798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Office Theme">
  <a:themeElements>
    <a:clrScheme name="NHHFA 2021">
      <a:dk1>
        <a:sysClr val="windowText" lastClr="000000"/>
      </a:dk1>
      <a:lt1>
        <a:sysClr val="window" lastClr="FFFFFF"/>
      </a:lt1>
      <a:dk2>
        <a:srgbClr val="44546A"/>
      </a:dk2>
      <a:lt2>
        <a:srgbClr val="E7E6E6"/>
      </a:lt2>
      <a:accent1>
        <a:srgbClr val="9BC937"/>
      </a:accent1>
      <a:accent2>
        <a:srgbClr val="C95B2C"/>
      </a:accent2>
      <a:accent3>
        <a:srgbClr val="E0E3EB"/>
      </a:accent3>
      <a:accent4>
        <a:srgbClr val="C98522"/>
      </a:accent4>
      <a:accent5>
        <a:srgbClr val="00528A"/>
      </a:accent5>
      <a:accent6>
        <a:srgbClr val="021D33"/>
      </a:accent6>
      <a:hlink>
        <a:srgbClr val="00528A"/>
      </a:hlink>
      <a:folHlink>
        <a:srgbClr val="4BC9B7"/>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NHHFA Document" ma:contentTypeID="0x010100D63D1B41C7B0CD4480E6F89446BA549B00E2694F1AFBDE6249B5D7ADFE8300E50B" ma:contentTypeVersion="25" ma:contentTypeDescription="" ma:contentTypeScope="" ma:versionID="2b1abb998f6dbe190945304e474ecd8a">
  <xsd:schema xmlns:xsd="http://www.w3.org/2001/XMLSchema" xmlns:xs="http://www.w3.org/2001/XMLSchema" xmlns:p="http://schemas.microsoft.com/office/2006/metadata/properties" xmlns:ns1="http://schemas.microsoft.com/sharepoint/v3" xmlns:ns2="2eb58e7d-6390-4eda-b69f-e46122ec3d73" xmlns:ns4="b212cb89-4243-493c-aff8-ce761463da3d" targetNamespace="http://schemas.microsoft.com/office/2006/metadata/properties" ma:root="true" ma:fieldsID="743039863e0f45e2c8e1ee0da4804407" ns1:_="" ns2:_="" ns4:_="">
    <xsd:import namespace="http://schemas.microsoft.com/sharepoint/v3"/>
    <xsd:import namespace="2eb58e7d-6390-4eda-b69f-e46122ec3d73"/>
    <xsd:import namespace="b212cb89-4243-493c-aff8-ce761463da3d"/>
    <xsd:element name="properties">
      <xsd:complexType>
        <xsd:sequence>
          <xsd:element name="documentManagement">
            <xsd:complexType>
              <xsd:all>
                <xsd:element ref="ns2:TaxCatchAll" minOccurs="0"/>
                <xsd:element ref="ns2:TaxCatchAllLabel" minOccurs="0"/>
                <xsd:element ref="ns2:NHHFA_x0020_Division" minOccurs="0"/>
                <xsd:element ref="ns2:Document_x0020_Type" minOccurs="0"/>
                <xsd:element ref="ns2:AI_x0020_Used" minOccurs="0"/>
                <xsd:element ref="ns4:NHHFA_x0020_Publication_x0020_Type" minOccurs="0"/>
                <xsd:element ref="ns2:NHHFA_x0020_Publication_x0020_Date" minOccurs="0"/>
                <xsd:element ref="ns1:DocumentSet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6" nillable="true" ma:displayName="Description" ma:description="A description of the Document 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b58e7d-6390-4eda-b69f-e46122ec3d7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df7c1f96-8599-486c-8125-5cbd2b19e5f6}" ma:internalName="TaxCatchAll" ma:showField="CatchAllData" ma:web="b212cb89-4243-493c-aff8-ce761463da3d">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df7c1f96-8599-486c-8125-5cbd2b19e5f6}" ma:internalName="TaxCatchAllLabel" ma:readOnly="true" ma:showField="CatchAllDataLabel" ma:web="b212cb89-4243-493c-aff8-ce761463da3d">
      <xsd:complexType>
        <xsd:complexContent>
          <xsd:extension base="dms:MultiChoiceLookup">
            <xsd:sequence>
              <xsd:element name="Value" type="dms:Lookup" maxOccurs="unbounded" minOccurs="0" nillable="true"/>
            </xsd:sequence>
          </xsd:extension>
        </xsd:complexContent>
      </xsd:complexType>
    </xsd:element>
    <xsd:element name="NHHFA_x0020_Division" ma:index="10" nillable="true" ma:displayName="NHHFA Division" ma:format="Dropdown" ma:internalName="NHHFA_x0020_Division" ma:readOnly="false">
      <xsd:simpleType>
        <xsd:restriction base="dms:Choice">
          <xsd:enumeration value="AHD"/>
          <xsd:enumeration value="EXEC"/>
          <xsd:enumeration value="F&amp;A"/>
          <xsd:enumeration value="HO"/>
          <xsd:enumeration value="IT"/>
          <xsd:enumeration value="MD"/>
        </xsd:restriction>
      </xsd:simpleType>
    </xsd:element>
    <xsd:element name="Document_x0020_Type" ma:index="11" nillable="true" ma:displayName="NHHFA Document Type" ma:default="Other" ma:description="Describe what type of document this is" ma:internalName="Document_x0020_Type" ma:readOnly="false">
      <xsd:complexType>
        <xsd:complexContent>
          <xsd:extension base="dms:MultiChoiceFillIn">
            <xsd:sequence>
              <xsd:element name="Value" maxOccurs="unbounded" minOccurs="0" nillable="true">
                <xsd:simpleType>
                  <xsd:union memberTypes="dms:Text">
                    <xsd:simpleType>
                      <xsd:restriction base="dms:Choice">
                        <xsd:enumeration value="Correspondence"/>
                        <xsd:enumeration value="Request"/>
                        <xsd:enumeration value="Policies"/>
                        <xsd:enumeration value="Software"/>
                        <xsd:enumeration value="Other"/>
                      </xsd:restriction>
                    </xsd:simpleType>
                  </xsd:union>
                </xsd:simpleType>
              </xsd:element>
            </xsd:sequence>
          </xsd:extension>
        </xsd:complexContent>
      </xsd:complexType>
    </xsd:element>
    <xsd:element name="AI_x0020_Used" ma:index="13" nillable="true" ma:displayName="AI Assisted" ma:default="0" ma:description="Check this box if you used Chat GPT or other AI" ma:internalName="AI_x0020_Used">
      <xsd:simpleType>
        <xsd:restriction base="dms:Boolean"/>
      </xsd:simpleType>
    </xsd:element>
    <xsd:element name="NHHFA_x0020_Publication_x0020_Date" ma:index="15" nillable="true" ma:displayName="NHHFA Publication Date" ma:format="DateOnly" ma:internalName="NHHFA_x0020_Publication_x0020_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212cb89-4243-493c-aff8-ce761463da3d" elementFormDefault="qualified">
    <xsd:import namespace="http://schemas.microsoft.com/office/2006/documentManagement/types"/>
    <xsd:import namespace="http://schemas.microsoft.com/office/infopath/2007/PartnerControls"/>
    <xsd:element name="NHHFA_x0020_Publication_x0020_Type" ma:index="14" nillable="true" ma:displayName="NHHFA Publication Type" ma:default="Newsletter" ma:format="Dropdown" ma:internalName="NHHFA_x0020_Publication_x0020_Type" ma:readOnly="false">
      <xsd:simpleType>
        <xsd:restriction base="dms:Choice">
          <xsd:enumeration value="Newsletter"/>
          <xsd:enumeration value="Annual Report"/>
          <xsd:enumeration value="Housing Market Report"/>
          <xsd:enumeration value="LEGCON"/>
          <xsd:enumeration value="Technical Assistance"/>
          <xsd:enumeration value="Research"/>
          <xsd:enumeration value="Promotions"/>
          <xsd:enumeration value="Planning"/>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ebea6f6-a6e3-42b2-921a-897b038758cf" ContentTypeId="0x010100D63D1B41C7B0CD4480E6F89446BA549B"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eb58e7d-6390-4eda-b69f-e46122ec3d73" xsi:nil="true"/>
    <NHHFA_x0020_Division xmlns="2eb58e7d-6390-4eda-b69f-e46122ec3d73">MD</NHHFA_x0020_Division>
    <Document_x0020_Type xmlns="2eb58e7d-6390-4eda-b69f-e46122ec3d73">
      <Value>Correspondence</Value>
    </Document_x0020_Type>
    <NHHFA_x0020_Publication_x0020_Date xmlns="2eb58e7d-6390-4eda-b69f-e46122ec3d73" xsi:nil="true"/>
    <DocumentSetDescription xmlns="http://schemas.microsoft.com/sharepoint/v3" xsi:nil="true"/>
    <NHHFA_x0020_Publication_x0020_Type xmlns="b212cb89-4243-493c-aff8-ce761463da3d">Newsletter</NHHFA_x0020_Publication_x0020_Type>
    <AI_x0020_Used xmlns="2eb58e7d-6390-4eda-b69f-e46122ec3d73">false</AI_x0020_Used>
  </documentManagement>
</p:properties>
</file>

<file path=customXml/itemProps1.xml><?xml version="1.0" encoding="utf-8"?>
<ds:datastoreItem xmlns:ds="http://schemas.openxmlformats.org/officeDocument/2006/customXml" ds:itemID="{161B0751-6B2B-4531-9EED-8029EF02B07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2eb58e7d-6390-4eda-b69f-e46122ec3d73"/>
    <ds:schemaRef ds:uri="b212cb89-4243-493c-aff8-ce761463da3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07B1F-8686-458C-A69C-E970ED2573DD}">
  <ds:schemaRefs>
    <ds:schemaRef ds:uri="Microsoft.SharePoint.Taxonomy.ContentTypeSync"/>
  </ds:schemaRefs>
</ds:datastoreItem>
</file>

<file path=customXml/itemProps3.xml><?xml version="1.0" encoding="utf-8"?>
<ds:datastoreItem xmlns:ds="http://schemas.openxmlformats.org/officeDocument/2006/customXml" ds:itemID="{A0CC222C-C4D2-4553-8FBC-27964B08DC2F}">
  <ds:schemaRefs>
    <ds:schemaRef ds:uri="http://schemas.microsoft.com/sharepoint/v3/contenttype/forms"/>
  </ds:schemaRefs>
</ds:datastoreItem>
</file>

<file path=customXml/itemProps4.xml><?xml version="1.0" encoding="utf-8"?>
<ds:datastoreItem xmlns:ds="http://schemas.openxmlformats.org/officeDocument/2006/customXml" ds:itemID="{6BBA7047-757B-4F71-BA0D-A28A97D7FD92}">
  <ds:schemaRefs>
    <ds:schemaRef ds:uri="http://schemas.microsoft.com/office/2006/metadata/properties"/>
    <ds:schemaRef ds:uri="http://www.w3.org/XML/1998/namespace"/>
    <ds:schemaRef ds:uri="b212cb89-4243-493c-aff8-ce761463da3d"/>
    <ds:schemaRef ds:uri="2eb58e7d-6390-4eda-b69f-e46122ec3d73"/>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TotalTime>
  <Words>2056</Words>
  <Application>Microsoft Office PowerPoint</Application>
  <PresentationFormat>Widescreen</PresentationFormat>
  <Paragraphs>174</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Open Sans</vt:lpstr>
      <vt:lpstr>Open Sans Semibold</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Lessner</dc:creator>
  <cp:keywords>PPT;MFD;multi-family;projects;board</cp:keywords>
  <cp:lastModifiedBy>McDonald, Kristy</cp:lastModifiedBy>
  <cp:revision>3</cp:revision>
  <cp:lastPrinted>2023-10-18T13:32:46Z</cp:lastPrinted>
  <dcterms:created xsi:type="dcterms:W3CDTF">2019-01-14T22:30:45Z</dcterms:created>
  <dcterms:modified xsi:type="dcterms:W3CDTF">2023-10-18T13:44:31Z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HHFA Funding">
    <vt:lpwstr/>
  </property>
  <property fmtid="{D5CDD505-2E9C-101B-9397-08002B2CF9AE}" pid="3" name="AuthorIds_UIVersion_512">
    <vt:lpwstr>24</vt:lpwstr>
  </property>
  <property fmtid="{D5CDD505-2E9C-101B-9397-08002B2CF9AE}" pid="4" name="ContentTypeId">
    <vt:lpwstr>0x010100D63D1B41C7B0CD4480E6F89446BA549B00E2694F1AFBDE6249B5D7ADFE8300E50B</vt:lpwstr>
  </property>
  <property fmtid="{D5CDD505-2E9C-101B-9397-08002B2CF9AE}" pid="5" name="SharedWithUsers">
    <vt:lpwstr>210;#SharingLinks.c7651b5a-b9ae-42d6-92c4-e4cb0d7097d2.Flexible.b702f538-f3d0-4029-99d7-f795f2871d71;#292;#Caitlyn Edwards;#214;#Sarah Wrightsman;#11;#Heather McCann;#25;#Rob Dapice;#16;#Ben Frost;#297;#Emily Samatis;#490;#Nathan Robinson;#516;#Emily Boul</vt:lpwstr>
  </property>
</Properties>
</file>