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9144000" cy="6858000"/>
  <p:embeddedFontLs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entury Schoolbook" panose="02040604050505020304" pitchFamily="18" charset="0"/>
      <p:regular r:id="rId50"/>
      <p:bold r:id="rId51"/>
      <p:italic r:id="rId52"/>
      <p:boldItalic r:id="rId53"/>
    </p:embeddedFont>
    <p:embeddedFont>
      <p:font typeface="Arial Black" panose="020B0A04020102020204" pitchFamily="3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6E8115-AD7E-40F8-B6B8-EA7148A23F0A}">
  <a:tblStyle styleId="{016E8115-AD7E-40F8-B6B8-EA7148A23F0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e9fdf225f_0_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6e9fdf225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Black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Black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sz="33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6350" y="0"/>
            <a:ext cx="6248400" cy="6858000"/>
          </a:xfrm>
          <a:prstGeom prst="rect">
            <a:avLst/>
          </a:prstGeom>
          <a:gradFill>
            <a:gsLst>
              <a:gs pos="0">
                <a:srgbClr val="0075A2"/>
              </a:gs>
              <a:gs pos="39000">
                <a:schemeClr val="accent2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81000" y="1360084"/>
            <a:ext cx="6762115" cy="31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 Black"/>
              <a:buNone/>
            </a:pPr>
            <a:r>
              <a:rPr lang="en-US" sz="9600">
                <a:solidFill>
                  <a:srgbClr val="FFFFFF"/>
                </a:solidFill>
              </a:rPr>
              <a:t>RADON LESSON</a:t>
            </a:r>
            <a:br>
              <a:rPr lang="en-US" sz="96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5th Grade</a:t>
            </a:r>
            <a:endParaRPr sz="3400">
              <a:solidFill>
                <a:srgbClr val="FFFFFF"/>
              </a:solidFill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700" y="1774975"/>
            <a:ext cx="2313125" cy="23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 l="15830" t="3753" r="13337"/>
          <a:stretch/>
        </p:blipFill>
        <p:spPr>
          <a:xfrm>
            <a:off x="5562600" y="2286000"/>
            <a:ext cx="3268475" cy="2960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>
            <a:spLocks noGrp="1"/>
          </p:cNvSpPr>
          <p:nvPr>
            <p:ph type="title" idx="4294967295"/>
          </p:nvPr>
        </p:nvSpPr>
        <p:spPr>
          <a:xfrm>
            <a:off x="679450" y="539554"/>
            <a:ext cx="78486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HOW RADON AFFECTS YOUR HEALTH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692150" y="1950516"/>
            <a:ext cx="4260900" cy="3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54965" marR="57340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decay products: BAD NEWS for our respiratory system.</a:t>
            </a:r>
            <a:endParaRPr/>
          </a:p>
          <a:p>
            <a:pPr marL="354965" marR="573405" lvl="0" indent="-34290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we breathe,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decay products may become trapped in our lungs.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damage lung tissue cells and increase the risk of lung cancer.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 idx="4294967295"/>
          </p:nvPr>
        </p:nvSpPr>
        <p:spPr>
          <a:xfrm>
            <a:off x="679450" y="539554"/>
            <a:ext cx="7848600" cy="112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HOW RADON AFFECTS YOUR HEALTH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679450" y="1793600"/>
            <a:ext cx="60582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508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 is inhaled and exhaled.</a:t>
            </a:r>
            <a:endParaRPr/>
          </a:p>
          <a:p>
            <a:pPr marL="354965" marR="508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half-life of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3.8 days (Half life is the time required for half of the atoms to decay).</a:t>
            </a:r>
            <a:endParaRPr/>
          </a:p>
          <a:p>
            <a:pPr marL="354965" marR="508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decay products cling to dust particles in the air.</a:t>
            </a:r>
            <a:endParaRPr/>
          </a:p>
          <a:p>
            <a:pPr marL="354965" marR="508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decay products are inhaled into lungs and remain stuck to tissue.</a:t>
            </a:r>
            <a:endParaRPr/>
          </a:p>
          <a:p>
            <a:pPr marL="354965" marR="508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breaks down it emits radiation.</a:t>
            </a:r>
            <a:endParaRPr/>
          </a:p>
          <a:p>
            <a:pPr marL="354965" marR="508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Alpha particles strike cells causing physical  and/or chemical damage to DNA.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142875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1772">
            <a:off x="6205574" y="3870844"/>
            <a:ext cx="2635725" cy="19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6802572" y="1676400"/>
            <a:ext cx="1630800" cy="1621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1447800" y="1703065"/>
            <a:ext cx="6400800" cy="44928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0957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609600" y="509086"/>
            <a:ext cx="7010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DECAY PRODUCT IN LUNGS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 idx="4294967295"/>
          </p:nvPr>
        </p:nvSpPr>
        <p:spPr>
          <a:xfrm>
            <a:off x="668161" y="569691"/>
            <a:ext cx="8412988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HOW RADON AFFECTS YOUR HEALTH</a:t>
            </a:r>
            <a:endParaRPr sz="3200">
              <a:solidFill>
                <a:srgbClr val="9AC53E"/>
              </a:solidFill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668150" y="1917975"/>
            <a:ext cx="5237100" cy="39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125" rIns="0" bIns="0" anchor="t" anchorCtr="0">
            <a:spAutoFit/>
          </a:bodyPr>
          <a:lstStyle/>
          <a:p>
            <a:pPr marL="4699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It is best to reduce exposure to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radon.</a:t>
            </a:r>
            <a:endParaRPr sz="21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risk of developing lung cancer from  breathing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depends on two factors:</a:t>
            </a:r>
            <a:endParaRPr/>
          </a:p>
          <a:p>
            <a:pPr marL="927100" marR="0" lvl="1" indent="-457200" algn="l" rtl="0">
              <a:spcBef>
                <a:spcPts val="82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 Black"/>
              <a:buAutoNum type="arabicPeriod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amount of </a:t>
            </a:r>
            <a:r>
              <a:rPr lang="en-US" sz="2100" b="0" i="0" u="none" strike="noStrike" cap="none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air that we breathe</a:t>
            </a:r>
            <a:r>
              <a:rPr lang="en-US" sz="2100">
                <a:solidFill>
                  <a:schemeClr val="dk1"/>
                </a:solidFill>
              </a:rPr>
              <a:t>;</a:t>
            </a: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</a:t>
            </a:r>
            <a:endParaRPr/>
          </a:p>
          <a:p>
            <a:pPr marL="927100" marR="0" lvl="1" indent="-457200" algn="l" rtl="0">
              <a:spcBef>
                <a:spcPts val="82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 Black"/>
              <a:buAutoNum type="arabicPeriod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long we breathe air containing </a:t>
            </a:r>
            <a:r>
              <a:rPr lang="en-US" sz="2100" b="0" i="0" u="none" strike="noStrike" cap="none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decay products.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900" y="1834877"/>
            <a:ext cx="2360350" cy="236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/>
        </p:nvSpPr>
        <p:spPr>
          <a:xfrm>
            <a:off x="685800" y="533400"/>
            <a:ext cx="67188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RADON AFFECTS YOUR HEALTH</a:t>
            </a:r>
            <a:endParaRPr sz="32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7" name="Google Shape;207;p26"/>
          <p:cNvSpPr txBox="1">
            <a:spLocks noGrp="1"/>
          </p:cNvSpPr>
          <p:nvPr>
            <p:ph type="body" idx="2"/>
          </p:nvPr>
        </p:nvSpPr>
        <p:spPr>
          <a:xfrm>
            <a:off x="838200" y="2286001"/>
            <a:ext cx="6781800" cy="389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OTHER RADON FACTS: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2100"/>
              <a:buChar char="•"/>
            </a:pPr>
            <a:r>
              <a:rPr lang="en-US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/>
              <a:t> is the leading environmental cause of cancer mortality.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2100"/>
              <a:buChar char="•"/>
            </a:pPr>
            <a:r>
              <a:rPr lang="en-US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/>
              <a:t> kills about 21,000 people in the U.S. every year.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2100"/>
              <a:buChar char="•"/>
            </a:pPr>
            <a:r>
              <a:rPr lang="en-US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/>
              <a:t> is the leading cause of lung cancer in non-smokers.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/>
              <a:t>Smokers exposed to radon double their risk of getting lung cancer.</a:t>
            </a:r>
            <a:endParaRPr/>
          </a:p>
        </p:txBody>
      </p:sp>
      <p:sp>
        <p:nvSpPr>
          <p:cNvPr id="208" name="Google Shape;208;p26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/>
          <p:nvPr/>
        </p:nvSpPr>
        <p:spPr>
          <a:xfrm>
            <a:off x="0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 idx="4294967295"/>
          </p:nvPr>
        </p:nvSpPr>
        <p:spPr>
          <a:xfrm>
            <a:off x="533400" y="1594294"/>
            <a:ext cx="2952750" cy="278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lang="en-US" sz="2400">
                <a:solidFill>
                  <a:schemeClr val="lt1"/>
                </a:solidFill>
              </a:rPr>
              <a:t>Class Demonstration: </a:t>
            </a:r>
            <a:r>
              <a:rPr lang="en-US" sz="4400">
                <a:solidFill>
                  <a:schemeClr val="lt1"/>
                </a:solidFill>
              </a:rPr>
              <a:t>Radon </a:t>
            </a:r>
            <a:br>
              <a:rPr lang="en-US" sz="4400">
                <a:solidFill>
                  <a:schemeClr val="lt1"/>
                </a:solidFill>
              </a:rPr>
            </a:br>
            <a:r>
              <a:rPr lang="en-US" sz="4400">
                <a:solidFill>
                  <a:schemeClr val="lt1"/>
                </a:solidFill>
              </a:rPr>
              <a:t>&amp; Your Lungs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216" name="Google Shape;216;p27"/>
          <p:cNvSpPr/>
          <p:nvPr/>
        </p:nvSpPr>
        <p:spPr>
          <a:xfrm>
            <a:off x="3889022" y="609600"/>
            <a:ext cx="3834975" cy="254199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7"/>
          <p:cNvSpPr/>
          <p:nvPr/>
        </p:nvSpPr>
        <p:spPr>
          <a:xfrm>
            <a:off x="3889021" y="3283619"/>
            <a:ext cx="3834975" cy="28793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7848600" y="1696397"/>
            <a:ext cx="1165098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“Between a Rock  and a Hard Place”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7848600" y="4148839"/>
            <a:ext cx="1165098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“Static Cling”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/>
        </p:nvSpPr>
        <p:spPr>
          <a:xfrm>
            <a:off x="660400" y="304800"/>
            <a:ext cx="7696200" cy="82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IN THE HOME</a:t>
            </a: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8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2</a:t>
            </a:r>
            <a:endParaRPr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500" y="1784250"/>
            <a:ext cx="6972000" cy="39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 Black"/>
              <a:buNone/>
            </a:pPr>
            <a:r>
              <a:rPr lang="en-US">
                <a:solidFill>
                  <a:schemeClr val="accent2"/>
                </a:solidFill>
              </a:rPr>
              <a:t>ACTIVITY:</a:t>
            </a:r>
            <a:r>
              <a:rPr lang="en-US">
                <a:solidFill>
                  <a:srgbClr val="9AC53E"/>
                </a:solidFill>
              </a:rPr>
              <a:t> “AN UNINVITED GUEST”</a:t>
            </a:r>
            <a:endParaRPr/>
          </a:p>
        </p:txBody>
      </p:sp>
      <p:sp>
        <p:nvSpPr>
          <p:cNvPr id="233" name="Google Shape;233;p29"/>
          <p:cNvSpPr/>
          <p:nvPr/>
        </p:nvSpPr>
        <p:spPr>
          <a:xfrm>
            <a:off x="1614450" y="1690700"/>
            <a:ext cx="5915100" cy="4464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title" idx="4294967295"/>
          </p:nvPr>
        </p:nvSpPr>
        <p:spPr>
          <a:xfrm>
            <a:off x="685801" y="408965"/>
            <a:ext cx="77724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HOW RADON GETS INTO HOMES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4775" y="1529785"/>
            <a:ext cx="6414451" cy="434101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/>
          <p:nvPr/>
        </p:nvSpPr>
        <p:spPr>
          <a:xfrm>
            <a:off x="4229100" y="41910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6019800" y="5029200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Uranium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5029200" y="4569635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Radium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/>
        </p:nvSpPr>
        <p:spPr>
          <a:xfrm>
            <a:off x="644525" y="1371600"/>
            <a:ext cx="7903800" cy="1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3683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First, it travels in small spaces in soil and rock under our homes.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Then, it gets drawn into a home through dirt floors, crawl spaces, cracks and pores in floors and walls.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1"/>
          <p:cNvSpPr/>
          <p:nvPr/>
        </p:nvSpPr>
        <p:spPr>
          <a:xfrm>
            <a:off x="990600" y="3810000"/>
            <a:ext cx="7042946" cy="206665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644525" y="522700"/>
            <a:ext cx="84994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RADON GETS INTO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1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 idx="4294967295"/>
          </p:nvPr>
        </p:nvSpPr>
        <p:spPr>
          <a:xfrm>
            <a:off x="685800" y="478578"/>
            <a:ext cx="48006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YOU WILL LEARN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838200" y="1371600"/>
            <a:ext cx="71565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355600" marR="0" lvl="0" indent="-29273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Radon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92735" algn="l" rtl="0">
              <a:spcBef>
                <a:spcPts val="71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is Formed</a:t>
            </a:r>
            <a:endParaRPr/>
          </a:p>
          <a:p>
            <a:pPr marL="355600" marR="0" lvl="0" indent="-292735" algn="l" rtl="0">
              <a:spcBef>
                <a:spcPts val="71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Radiation</a:t>
            </a:r>
            <a:endParaRPr/>
          </a:p>
          <a:p>
            <a:pPr marL="355600" marR="0" lvl="0" indent="-292735" algn="l" rtl="0">
              <a:spcBef>
                <a:spcPts val="83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Affects Your Health</a:t>
            </a:r>
            <a:endParaRPr/>
          </a:p>
          <a:p>
            <a:pPr marL="355600" marR="0" lvl="0" indent="-292735" algn="l" rtl="0">
              <a:spcBef>
                <a:spcPts val="71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Gets into Homes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92735" algn="l" rtl="0">
              <a:spcBef>
                <a:spcPts val="83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Causes Higher Radon Levels in Homes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92735" algn="l" rtl="0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Apply Bernoulli’s Principle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92735" algn="l" rtl="0"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Test for Radon</a:t>
            </a:r>
            <a:endParaRPr/>
          </a:p>
          <a:p>
            <a:pPr marL="355600" marR="0" lvl="0" indent="-292735" algn="l" rtl="0"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Radon is Measured</a:t>
            </a:r>
            <a:endParaRPr/>
          </a:p>
          <a:p>
            <a:pPr marL="355600" marR="0" lvl="0" indent="-292735" algn="l" rtl="0"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to do if Your Home has High Radon Levels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125" y="1199700"/>
            <a:ext cx="3275425" cy="25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/>
        </p:nvSpPr>
        <p:spPr>
          <a:xfrm>
            <a:off x="676275" y="1295400"/>
            <a:ext cx="6654800" cy="1007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 airflow results in a low pressure area.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airflow results in a high pressure area.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Higher pressure under an airfoil causes lift.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644525" y="553304"/>
            <a:ext cx="84994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RADON GETS INTO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0" name="Google Shape;260;p32" descr="Bernoulli's Principle &amp; Equation: Assumptions &amp; Deriv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2470148"/>
            <a:ext cx="5598210" cy="373214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/>
        </p:nvSpPr>
        <p:spPr>
          <a:xfrm>
            <a:off x="304800" y="6306979"/>
            <a:ext cx="6248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source: https://www.sciencefacts.net/bernoullis-principle-and-equation.html</a:t>
            </a: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/>
          <p:nvPr/>
        </p:nvSpPr>
        <p:spPr>
          <a:xfrm>
            <a:off x="2362200" y="1524000"/>
            <a:ext cx="4724400" cy="498878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title" idx="4294967295"/>
          </p:nvPr>
        </p:nvSpPr>
        <p:spPr>
          <a:xfrm>
            <a:off x="692150" y="1981200"/>
            <a:ext cx="19875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 b="0">
                <a:latin typeface="Arial"/>
                <a:ea typeface="Arial"/>
                <a:cs typeface="Arial"/>
                <a:sym typeface="Arial"/>
              </a:rPr>
              <a:t>Pressure  differences are created around a house.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7047622" y="2943611"/>
            <a:ext cx="17799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moves from high pressure to low pressure.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685800" y="429395"/>
            <a:ext cx="72390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2" name="Google Shape;272;p3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/>
        </p:nvSpPr>
        <p:spPr>
          <a:xfrm>
            <a:off x="685800" y="429395"/>
            <a:ext cx="72390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1"/>
          </p:nvPr>
        </p:nvSpPr>
        <p:spPr>
          <a:xfrm>
            <a:off x="573775" y="2500850"/>
            <a:ext cx="3410100" cy="3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 home acts like a vacuum drawing </a:t>
            </a:r>
            <a:r>
              <a:rPr lang="en-US" sz="24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inside.</a:t>
            </a:r>
            <a:endParaRPr/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000" y="240684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title" idx="4294967295"/>
          </p:nvPr>
        </p:nvSpPr>
        <p:spPr>
          <a:xfrm>
            <a:off x="685800" y="567945"/>
            <a:ext cx="8382000" cy="99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200"/>
              <a:buFont typeface="Arial Black"/>
              <a:buNone/>
            </a:pPr>
            <a:r>
              <a:rPr lang="en-US" sz="3200">
                <a:solidFill>
                  <a:srgbClr val="9AC53E"/>
                </a:solidFill>
              </a:rPr>
              <a:t>WHAT CAUSES HIGHER RADON LEVELS IN HOMES</a:t>
            </a:r>
            <a:endParaRPr sz="3200">
              <a:solidFill>
                <a:srgbClr val="9AC53E"/>
              </a:solidFill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646177" y="2209800"/>
            <a:ext cx="3276600" cy="195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Weather Factors: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Winds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508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Warmer indoor temperatures than outside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751" y="2299590"/>
            <a:ext cx="2258825" cy="2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025" y="2299588"/>
            <a:ext cx="2258825" cy="22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/>
          <p:nvPr/>
        </p:nvSpPr>
        <p:spPr>
          <a:xfrm>
            <a:off x="1600200" y="1980936"/>
            <a:ext cx="5715000" cy="392804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838200" y="6063417"/>
            <a:ext cx="8001000" cy="33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moves from high pressure area to a low pressure area.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685800" y="533400"/>
            <a:ext cx="8531289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8" name="Google Shape;298;p36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6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/>
          <p:nvPr/>
        </p:nvSpPr>
        <p:spPr>
          <a:xfrm>
            <a:off x="1981200" y="1898650"/>
            <a:ext cx="5054192" cy="3581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609600" y="5486400"/>
            <a:ext cx="8001000" cy="98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 fills the spaces and “caps” the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escaping the exposed soil, but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move to the dry spaces underneath the house.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679450" y="512000"/>
            <a:ext cx="96012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p3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/>
          <p:nvPr/>
        </p:nvSpPr>
        <p:spPr>
          <a:xfrm>
            <a:off x="1600200" y="1831276"/>
            <a:ext cx="5791200" cy="42482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381000" y="3200400"/>
            <a:ext cx="159766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Heating systems raise  indoor air  temperatures.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8"/>
          <p:cNvSpPr txBox="1">
            <a:spLocks noGrp="1"/>
          </p:cNvSpPr>
          <p:nvPr>
            <p:ph type="title" idx="4294967295"/>
          </p:nvPr>
        </p:nvSpPr>
        <p:spPr>
          <a:xfrm>
            <a:off x="6553200" y="1831276"/>
            <a:ext cx="2311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1800"/>
              <a:buFont typeface="Arial Black"/>
              <a:buNone/>
            </a:pPr>
            <a:r>
              <a:rPr lang="en-US" sz="1800" b="0">
                <a:solidFill>
                  <a:srgbClr val="9AC53E"/>
                </a:solidFill>
              </a:rPr>
              <a:t>Radon</a:t>
            </a:r>
            <a:r>
              <a:rPr lang="en-US" sz="1800" b="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>
                <a:latin typeface="Arial"/>
                <a:ea typeface="Arial"/>
                <a:cs typeface="Arial"/>
                <a:sym typeface="Arial"/>
              </a:rPr>
              <a:t>moves from  high pressure area to  a low pressure area.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685800" y="522700"/>
            <a:ext cx="96012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7" name="Google Shape;317;p38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 txBox="1"/>
          <p:nvPr/>
        </p:nvSpPr>
        <p:spPr>
          <a:xfrm>
            <a:off x="693291" y="2566981"/>
            <a:ext cx="530606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Design Factors: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flow through vents and chimney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9"/>
          <p:cNvSpPr/>
          <p:nvPr/>
        </p:nvSpPr>
        <p:spPr>
          <a:xfrm>
            <a:off x="6258432" y="228600"/>
            <a:ext cx="2512949" cy="316109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964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9"/>
          <p:cNvSpPr/>
          <p:nvPr/>
        </p:nvSpPr>
        <p:spPr>
          <a:xfrm>
            <a:off x="6258432" y="3511171"/>
            <a:ext cx="2527318" cy="311619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284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9"/>
          <p:cNvSpPr txBox="1"/>
          <p:nvPr/>
        </p:nvSpPr>
        <p:spPr>
          <a:xfrm>
            <a:off x="693291" y="3352800"/>
            <a:ext cx="4302760" cy="2028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Activities Within Building: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 forced air systems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Combustion appliances</a:t>
            </a:r>
            <a:endParaRPr/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Exhaust fans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305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 in lower pressure inside.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9"/>
          <p:cNvSpPr txBox="1"/>
          <p:nvPr/>
        </p:nvSpPr>
        <p:spPr>
          <a:xfrm>
            <a:off x="685800" y="576257"/>
            <a:ext cx="5687948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CAUSES HIGHER RADON LEVELS IN HOMES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8" name="Google Shape;328;p39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 Black"/>
              <a:buNone/>
            </a:pPr>
            <a:r>
              <a:rPr lang="en-US">
                <a:solidFill>
                  <a:schemeClr val="accent2"/>
                </a:solidFill>
              </a:rPr>
              <a:t>ACTIVITY:</a:t>
            </a:r>
            <a:r>
              <a:rPr lang="en-US">
                <a:solidFill>
                  <a:srgbClr val="9AC53E"/>
                </a:solidFill>
              </a:rPr>
              <a:t> “CHEERS OR NO CHEERS?”</a:t>
            </a:r>
            <a:endParaRPr/>
          </a:p>
        </p:txBody>
      </p:sp>
      <p:grpSp>
        <p:nvGrpSpPr>
          <p:cNvPr id="335" name="Google Shape;335;p40"/>
          <p:cNvGrpSpPr/>
          <p:nvPr/>
        </p:nvGrpSpPr>
        <p:grpSpPr>
          <a:xfrm>
            <a:off x="762000" y="2133600"/>
            <a:ext cx="7391400" cy="3422650"/>
            <a:chOff x="838200" y="2286000"/>
            <a:chExt cx="7391400" cy="3422650"/>
          </a:xfrm>
        </p:grpSpPr>
        <p:sp>
          <p:nvSpPr>
            <p:cNvPr id="336" name="Google Shape;336;p40"/>
            <p:cNvSpPr/>
            <p:nvPr/>
          </p:nvSpPr>
          <p:spPr>
            <a:xfrm>
              <a:off x="914400" y="2286000"/>
              <a:ext cx="7315200" cy="342265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0"/>
            <p:cNvSpPr/>
            <p:nvPr/>
          </p:nvSpPr>
          <p:spPr>
            <a:xfrm>
              <a:off x="838200" y="2286000"/>
              <a:ext cx="1143000" cy="83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/>
        </p:nvSpPr>
        <p:spPr>
          <a:xfrm>
            <a:off x="685800" y="528712"/>
            <a:ext cx="55626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TESTING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3" name="Google Shape;343;p41"/>
          <p:cNvSpPr txBox="1"/>
          <p:nvPr/>
        </p:nvSpPr>
        <p:spPr>
          <a:xfrm>
            <a:off x="5309870" y="681546"/>
            <a:ext cx="91948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3</a:t>
            </a:r>
            <a:endParaRPr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44" name="Google Shape;34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3300" y="1341838"/>
            <a:ext cx="3962400" cy="485081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/>
        </p:nvSpPr>
        <p:spPr>
          <a:xfrm>
            <a:off x="685800" y="514583"/>
            <a:ext cx="6400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IS RADON?</a:t>
            </a:r>
            <a:endParaRPr sz="3600" b="0" i="0" u="none" strike="noStrike" cap="none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t="3588" b="11456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/>
          <p:nvPr/>
        </p:nvSpPr>
        <p:spPr>
          <a:xfrm>
            <a:off x="5257800" y="710605"/>
            <a:ext cx="115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1</a:t>
            </a:r>
            <a:endParaRPr sz="180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/>
          <p:nvPr/>
        </p:nvSpPr>
        <p:spPr>
          <a:xfrm>
            <a:off x="4038600" y="1524000"/>
            <a:ext cx="47178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Charcoal Radon</a:t>
            </a:r>
            <a:endParaRPr sz="2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Detection Devices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  <a:p>
            <a:pPr marL="720090" marR="0" lvl="0" indent="-3429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Short-term tests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090" marR="0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cost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090" marR="0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use</a:t>
            </a:r>
            <a:endParaRPr/>
          </a:p>
          <a:p>
            <a:pPr marL="720725" marR="3429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 in most  hardware stores</a:t>
            </a:r>
            <a:endParaRPr/>
          </a:p>
        </p:txBody>
      </p:sp>
      <p:sp>
        <p:nvSpPr>
          <p:cNvPr id="352" name="Google Shape;352;p42"/>
          <p:cNvSpPr/>
          <p:nvPr/>
        </p:nvSpPr>
        <p:spPr>
          <a:xfrm>
            <a:off x="6248400" y="4495800"/>
            <a:ext cx="2442270" cy="16888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2"/>
          <p:cNvSpPr/>
          <p:nvPr/>
        </p:nvSpPr>
        <p:spPr>
          <a:xfrm>
            <a:off x="3962400" y="4348499"/>
            <a:ext cx="2046694" cy="14070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11109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2"/>
          <p:cNvSpPr txBox="1">
            <a:spLocks noGrp="1"/>
          </p:cNvSpPr>
          <p:nvPr>
            <p:ph type="title" idx="4294967295"/>
          </p:nvPr>
        </p:nvSpPr>
        <p:spPr>
          <a:xfrm>
            <a:off x="685800" y="624937"/>
            <a:ext cx="1905000" cy="278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>
                <a:solidFill>
                  <a:schemeClr val="lt1"/>
                </a:solidFill>
              </a:rPr>
              <a:t>HOW TO TEST FOR RADON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/>
          <p:nvPr/>
        </p:nvSpPr>
        <p:spPr>
          <a:xfrm>
            <a:off x="635000" y="1337882"/>
            <a:ext cx="4626900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7556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Radon Monitor: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2630" marR="5080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Provides a better year round average of 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levels.</a:t>
            </a:r>
            <a:endParaRPr/>
          </a:p>
          <a:p>
            <a:pPr marL="721995" marR="0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 days -1 year.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3"/>
          <p:cNvSpPr txBox="1"/>
          <p:nvPr/>
        </p:nvSpPr>
        <p:spPr>
          <a:xfrm>
            <a:off x="635000" y="504400"/>
            <a:ext cx="78861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HOW TO TEST FOR RADON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2" name="Google Shape;362;p4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300" y="1657759"/>
            <a:ext cx="3106799" cy="393489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>
            <a:spLocks noGrp="1"/>
          </p:cNvSpPr>
          <p:nvPr>
            <p:ph type="title" idx="4294967295"/>
          </p:nvPr>
        </p:nvSpPr>
        <p:spPr>
          <a:xfrm>
            <a:off x="666750" y="551449"/>
            <a:ext cx="71786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HOW RADON IS MEASURED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370" name="Google Shape;370;p44"/>
          <p:cNvSpPr txBox="1"/>
          <p:nvPr/>
        </p:nvSpPr>
        <p:spPr>
          <a:xfrm>
            <a:off x="673608" y="2036064"/>
            <a:ext cx="2785200" cy="24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1651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Picocuries per liter of air (pCi/L).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EPA action level is 4.0 pCi/L </a:t>
            </a:r>
            <a:r>
              <a:rPr lang="en-US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or more.</a:t>
            </a:r>
            <a:endParaRPr sz="2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54965" marR="18605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level of radon is safe.</a:t>
            </a:r>
            <a:endParaRPr/>
          </a:p>
        </p:txBody>
      </p:sp>
      <p:sp>
        <p:nvSpPr>
          <p:cNvPr id="371" name="Google Shape;371;p44"/>
          <p:cNvSpPr/>
          <p:nvPr/>
        </p:nvSpPr>
        <p:spPr>
          <a:xfrm>
            <a:off x="3886200" y="2057400"/>
            <a:ext cx="4295775" cy="34782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 txBox="1">
            <a:spLocks noGrp="1"/>
          </p:cNvSpPr>
          <p:nvPr>
            <p:ph type="title" idx="4294967295"/>
          </p:nvPr>
        </p:nvSpPr>
        <p:spPr>
          <a:xfrm>
            <a:off x="685800" y="518350"/>
            <a:ext cx="7872984" cy="167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WHAT TO DO IF YOUR HOME HAS HIGH RADON LEVELS</a:t>
            </a:r>
            <a:br>
              <a:rPr lang="en-US" sz="3600">
                <a:solidFill>
                  <a:srgbClr val="9AC53E"/>
                </a:solidFill>
              </a:rPr>
            </a:br>
            <a:endParaRPr sz="3600">
              <a:solidFill>
                <a:srgbClr val="9AC53E"/>
              </a:solidFill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636778" y="2438400"/>
            <a:ext cx="8151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469265" marR="43815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all homes or buildings have the same </a:t>
            </a:r>
            <a:r>
              <a:rPr lang="en-US" sz="21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 sz="2100">
                <a:solidFill>
                  <a:srgbClr val="565F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level.</a:t>
            </a:r>
            <a:endParaRPr/>
          </a:p>
          <a:p>
            <a:pPr marL="469265" marR="508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home may have a low level while the home next door may have a high level.</a:t>
            </a:r>
            <a:endParaRPr/>
          </a:p>
        </p:txBody>
      </p:sp>
      <p:pic>
        <p:nvPicPr>
          <p:cNvPr id="380" name="Google Shape;38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" y="4328065"/>
            <a:ext cx="9144000" cy="237753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/>
          <p:nvPr/>
        </p:nvSpPr>
        <p:spPr>
          <a:xfrm>
            <a:off x="0" y="578375"/>
            <a:ext cx="9144000" cy="1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2616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Testing Is The Only Way	To Know</a:t>
            </a:r>
            <a:endParaRPr sz="54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88" name="Google Shape;38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43200"/>
            <a:ext cx="9144000" cy="237753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6"/>
          <p:cNvSpPr txBox="1"/>
          <p:nvPr/>
        </p:nvSpPr>
        <p:spPr>
          <a:xfrm>
            <a:off x="167640" y="4963180"/>
            <a:ext cx="3581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100 pCi/L</a:t>
            </a:r>
            <a:endParaRPr sz="24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0" name="Google Shape;390;p46"/>
          <p:cNvSpPr txBox="1"/>
          <p:nvPr/>
        </p:nvSpPr>
        <p:spPr>
          <a:xfrm>
            <a:off x="2286000" y="4932758"/>
            <a:ext cx="38303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1,25 pCi/L</a:t>
            </a:r>
            <a:endParaRPr sz="24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1" name="Google Shape;391;p46"/>
          <p:cNvSpPr txBox="1"/>
          <p:nvPr/>
        </p:nvSpPr>
        <p:spPr>
          <a:xfrm>
            <a:off x="4584993" y="4963180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25 pCi/L</a:t>
            </a:r>
            <a:endParaRPr sz="24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2" name="Google Shape;392;p46"/>
          <p:cNvSpPr txBox="1"/>
          <p:nvPr/>
        </p:nvSpPr>
        <p:spPr>
          <a:xfrm>
            <a:off x="7467600" y="4963180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???</a:t>
            </a:r>
            <a:endParaRPr sz="2400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3" name="Google Shape;393;p46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6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/>
          <p:cNvSpPr txBox="1"/>
          <p:nvPr/>
        </p:nvSpPr>
        <p:spPr>
          <a:xfrm>
            <a:off x="665480" y="430853"/>
            <a:ext cx="8707120" cy="118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7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DON’T PANIC…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very high radon levels can be reduced!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650" y="1761675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 txBox="1">
            <a:spLocks noGrp="1"/>
          </p:cNvSpPr>
          <p:nvPr>
            <p:ph type="title" idx="4294967295"/>
          </p:nvPr>
        </p:nvSpPr>
        <p:spPr>
          <a:xfrm>
            <a:off x="704850" y="498356"/>
            <a:ext cx="775335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WHAT TO DO IF YOUR HOME HAS HIGH RADON LEVELS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08" name="Google Shape;408;p48"/>
          <p:cNvSpPr/>
          <p:nvPr/>
        </p:nvSpPr>
        <p:spPr>
          <a:xfrm>
            <a:off x="5124450" y="1828800"/>
            <a:ext cx="3474717" cy="40479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8"/>
          <p:cNvSpPr txBox="1"/>
          <p:nvPr/>
        </p:nvSpPr>
        <p:spPr>
          <a:xfrm>
            <a:off x="-3815900" y="1946781"/>
            <a:ext cx="8896500" cy="4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025" rIns="0" bIns="0" anchor="t" anchorCtr="0">
            <a:spAutoFit/>
          </a:bodyPr>
          <a:lstStyle/>
          <a:p>
            <a:pPr marL="4775835" marR="1314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“radon mitigator” is trained to lower radon levels in homes and  buildings.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75835" marR="356870" lvl="0" indent="0" algn="l" rtl="0">
              <a:spcBef>
                <a:spcPts val="605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radon mitigation system may include: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18735" marR="356870" lvl="0" indent="-342900" algn="l" rtl="0">
              <a:spcBef>
                <a:spcPts val="6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Plastic pipe extending from basement to above the roof.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18735" marR="356870" lvl="0" indent="-342900" algn="l" rtl="0">
              <a:spcBef>
                <a:spcPts val="60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Fan to suck the radon from  the ground, into the pipe, and out into the air above the roof.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8"/>
          <p:cNvSpPr txBox="1"/>
          <p:nvPr/>
        </p:nvSpPr>
        <p:spPr>
          <a:xfrm>
            <a:off x="228600" y="6291590"/>
            <a:ext cx="8077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Colorado Department of Public Health: infographic (2018). </a:t>
            </a: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Your  Home Safe from Radon. </a:t>
            </a: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[PDF]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8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8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 Black"/>
              <a:buNone/>
            </a:pPr>
            <a:r>
              <a:rPr lang="en-US">
                <a:solidFill>
                  <a:schemeClr val="accent2"/>
                </a:solidFill>
              </a:rPr>
              <a:t>ACTIVITY:</a:t>
            </a:r>
            <a:r>
              <a:rPr lang="en-US">
                <a:solidFill>
                  <a:srgbClr val="9AC53E"/>
                </a:solidFill>
              </a:rPr>
              <a:t> THE WORST AND THE BEST CASE SCENARIOS </a:t>
            </a:r>
            <a:endParaRPr/>
          </a:p>
        </p:txBody>
      </p:sp>
      <p:sp>
        <p:nvSpPr>
          <p:cNvPr id="418" name="Google Shape;418;p49"/>
          <p:cNvSpPr txBox="1">
            <a:spLocks noGrp="1"/>
          </p:cNvSpPr>
          <p:nvPr>
            <p:ph type="body" idx="2"/>
          </p:nvPr>
        </p:nvSpPr>
        <p:spPr>
          <a:xfrm>
            <a:off x="3773050" y="2090725"/>
            <a:ext cx="4362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11474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b="1"/>
              <a:t>Based on Bernoulli’s Principle</a:t>
            </a: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/>
          </a:p>
          <a:p>
            <a:pPr marL="355600" marR="5080" lvl="0" indent="-342900" algn="l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US"/>
              <a:t>Which locations may have the worst (highest) </a:t>
            </a:r>
            <a:r>
              <a:rPr lang="en-US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levels at school?</a:t>
            </a:r>
            <a:endParaRPr/>
          </a:p>
          <a:p>
            <a:pPr marL="355600" marR="378460" lvl="0" indent="-342900" algn="l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en-US"/>
              <a:t>Which locations may have the best (lowest) </a:t>
            </a:r>
            <a:r>
              <a:rPr lang="en-US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levels at school?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419" name="Google Shape;419;p49"/>
          <p:cNvSpPr/>
          <p:nvPr/>
        </p:nvSpPr>
        <p:spPr>
          <a:xfrm>
            <a:off x="609600" y="1981200"/>
            <a:ext cx="2533650" cy="3403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0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6" name="Google Shape;426;p50"/>
          <p:cNvGraphicFramePr/>
          <p:nvPr/>
        </p:nvGraphicFramePr>
        <p:xfrm>
          <a:off x="1014713" y="169082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{016E8115-AD7E-40F8-B6B8-EA7148A23F0A}</a:tableStyleId>
              </a:tblPr>
              <a:tblGrid>
                <a:gridCol w="9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575">
                <a:tc gridSpan="5"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2500" u="none" strike="noStrike" cap="none"/>
                        <a:t>“The Only Way To Know”</a:t>
                      </a:r>
                      <a:endParaRPr sz="2500" u="none" strike="noStrike" cap="none"/>
                    </a:p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2500" u="none" strike="noStrike" cap="none"/>
                        <a:t>Home Radon Test</a:t>
                      </a:r>
                      <a:endParaRPr sz="25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3872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125">
                <a:tc>
                  <a:txBody>
                    <a:bodyPr/>
                    <a:lstStyle/>
                    <a:p>
                      <a:pPr marL="91440" marR="14795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b="1" u="none" strike="noStrike" cap="none"/>
                        <a:t>Test Kit  Serial #</a:t>
                      </a:r>
                      <a:endParaRPr b="1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b="1" u="none" strike="noStrike" cap="none"/>
                        <a:t>Prediction</a:t>
                      </a:r>
                      <a:endParaRPr b="1" u="none" strike="noStrike" cap="none"/>
                    </a:p>
                    <a:p>
                      <a:pPr marL="91440" marR="321945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(Above, at or</a:t>
                      </a:r>
                      <a:r>
                        <a:rPr lang="en-US" sz="1200"/>
                        <a:t> </a:t>
                      </a:r>
                      <a:r>
                        <a:rPr lang="en-US" sz="1200" u="none" strike="noStrike" cap="none"/>
                        <a:t>below 4pCi/L  action level, and why)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b="1" u="none" strike="noStrike" cap="none"/>
                        <a:t>Environmental</a:t>
                      </a:r>
                      <a:endParaRPr b="1" u="none" strike="noStrike" cap="none"/>
                    </a:p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b="1" u="none" strike="noStrike" cap="none"/>
                        <a:t>Observations</a:t>
                      </a:r>
                      <a:endParaRPr b="1" u="none" strike="noStrike" cap="none"/>
                    </a:p>
                    <a:p>
                      <a:pPr marL="91440" marR="299085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(external &amp; internal  variables over duration of test)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58750" lvl="0" indent="0" algn="l" rtl="0">
                        <a:lnSpc>
                          <a:spcPct val="100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b="1" u="none" strike="noStrike" cap="none"/>
                        <a:t>Actual Test  Results</a:t>
                      </a:r>
                      <a:r>
                        <a:rPr lang="en-US" sz="1600"/>
                        <a:t> </a:t>
                      </a:r>
                      <a:r>
                        <a:rPr lang="en-US" sz="1200" u="none" strike="noStrike" cap="none"/>
                        <a:t>(pCi/L)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06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b="1" u="none" strike="noStrike" cap="none"/>
                        <a:t>Inferences</a:t>
                      </a:r>
                      <a:endParaRPr b="1" u="none" strike="noStrike" cap="none"/>
                    </a:p>
                    <a:p>
                      <a:pPr marL="92075" marR="179705" lvl="0" indent="0" algn="l" rtl="0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(Variables that  may impact  reliability of test)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0" marR="0" marT="412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7" name="Google Shape;427;p50"/>
          <p:cNvSpPr txBox="1"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 Black"/>
              <a:buNone/>
            </a:pPr>
            <a:r>
              <a:rPr lang="en-US">
                <a:solidFill>
                  <a:schemeClr val="accent2"/>
                </a:solidFill>
              </a:rPr>
              <a:t>ACTIVITY:</a:t>
            </a:r>
            <a:r>
              <a:rPr lang="en-US">
                <a:solidFill>
                  <a:srgbClr val="9AC53E"/>
                </a:solidFill>
              </a:rPr>
              <a:t> “THE ONLY WAY TO KNOW” HOME RADON TEST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"/>
          <p:cNvSpPr txBox="1">
            <a:spLocks noGrp="1"/>
          </p:cNvSpPr>
          <p:nvPr>
            <p:ph type="title"/>
          </p:nvPr>
        </p:nvSpPr>
        <p:spPr>
          <a:xfrm>
            <a:off x="609600" y="6286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THIS PRESENTATION WAS ADAPTED FROM THE FOLLOWING RESOURCES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33" name="Google Shape;433;p51"/>
          <p:cNvSpPr txBox="1">
            <a:spLocks noGrp="1"/>
          </p:cNvSpPr>
          <p:nvPr>
            <p:ph type="body" idx="1"/>
          </p:nvPr>
        </p:nvSpPr>
        <p:spPr>
          <a:xfrm>
            <a:off x="838200" y="2506662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3524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2850"/>
              <a:buChar char="•"/>
            </a:pPr>
            <a:r>
              <a:rPr lang="en-US" sz="1800"/>
              <a:t>Connecticut Department of Public Health, Mrs. Sullivan: radon lesson (no date). Radon Lesson. [PowerPoint presentation]</a:t>
            </a:r>
            <a:endParaRPr sz="1800"/>
          </a:p>
          <a:p>
            <a:pPr marL="228600" lvl="0" indent="-3524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2850"/>
              <a:buChar char="•"/>
            </a:pPr>
            <a:r>
              <a:rPr lang="en-US" sz="1800"/>
              <a:t>DESP 3R’s: teacher resource (no date). Unit 3: What is Radon? [Word document]</a:t>
            </a:r>
            <a:endParaRPr sz="1800"/>
          </a:p>
          <a:p>
            <a:pPr marL="228600" lvl="0" indent="-3524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2850"/>
              <a:buChar char="•"/>
            </a:pPr>
            <a:r>
              <a:rPr lang="en-US" sz="1800"/>
              <a:t>EPA: radon overview (no date). Education Outreach packet. [powerpoint presentation]</a:t>
            </a:r>
            <a:endParaRPr sz="1800"/>
          </a:p>
          <a:p>
            <a:pPr marL="228600" lvl="0" indent="-3524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2850"/>
              <a:buChar char="•"/>
            </a:pPr>
            <a:r>
              <a:rPr lang="en-US" sz="1800"/>
              <a:t>Utah Department of Environmental Quality, Eleanor Divver: radiology lesson (no date). Radiological Basics. [PowerPoint presentation]</a:t>
            </a:r>
            <a:endParaRPr sz="180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434" name="Google Shape;434;p51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1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/>
        </p:nvSpPr>
        <p:spPr>
          <a:xfrm>
            <a:off x="4011083" y="1752600"/>
            <a:ext cx="4648200" cy="21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469265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odorless, invisible, tasteless, gas found in nature.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265" marR="508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Builds up in many homes and buildings and can be a health hazard for you and your family.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0" y="0"/>
            <a:ext cx="3486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280035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chemeClr val="lt1"/>
                </a:solidFill>
              </a:rPr>
              <a:t>WHAT IS RADON?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35000" t="47652" r="38333" b="8912"/>
          <a:stretch/>
        </p:blipFill>
        <p:spPr>
          <a:xfrm>
            <a:off x="566050" y="2239804"/>
            <a:ext cx="24384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/>
          <p:nvPr/>
        </p:nvSpPr>
        <p:spPr>
          <a:xfrm>
            <a:off x="685800" y="304800"/>
            <a:ext cx="80772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POSTER CONTEST</a:t>
            </a:r>
            <a:r>
              <a:rPr lang="en-US" sz="36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800" b="1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PART 4</a:t>
            </a:r>
            <a:endParaRPr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41" name="Google Shape;44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712" y="1752600"/>
            <a:ext cx="536257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2"/>
          <p:cNvSpPr txBox="1"/>
          <p:nvPr/>
        </p:nvSpPr>
        <p:spPr>
          <a:xfrm>
            <a:off x="2209800" y="5552950"/>
            <a:ext cx="561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 NH Radon Poster Contest Winner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2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2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>
            <a:spLocks noGrp="1"/>
          </p:cNvSpPr>
          <p:nvPr>
            <p:ph type="title" idx="4294967295"/>
          </p:nvPr>
        </p:nvSpPr>
        <p:spPr>
          <a:xfrm>
            <a:off x="685800" y="501103"/>
            <a:ext cx="7023100" cy="5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POSSIBLE POSTER TOPICS: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50" name="Google Shape;450;p53"/>
          <p:cNvSpPr txBox="1"/>
          <p:nvPr/>
        </p:nvSpPr>
        <p:spPr>
          <a:xfrm>
            <a:off x="609600" y="1371600"/>
            <a:ext cx="8044200" cy="3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6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</a:t>
            </a:r>
            <a:r>
              <a:rPr lang="en-US" sz="3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topic to focus on from the list below …</a:t>
            </a:r>
            <a:endParaRPr sz="800"/>
          </a:p>
          <a:p>
            <a:pPr marL="526415" marR="0" lvl="0" indent="-476250" algn="l" rtl="0">
              <a:lnSpc>
                <a:spcPct val="100000"/>
              </a:lnSpc>
              <a:spcBef>
                <a:spcPts val="2465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 Black"/>
              <a:buAutoNum type="arabicPeriod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radon?</a:t>
            </a:r>
            <a:endParaRPr sz="800"/>
          </a:p>
          <a:p>
            <a:pPr marL="526416" marR="0" lvl="0" indent="-476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 Black"/>
              <a:buAutoNum type="arabicPeriod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does radon come from?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6415" marR="0" lvl="0" indent="-476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 Black"/>
              <a:buAutoNum type="arabicPeriod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radon get into our homes?</a:t>
            </a:r>
            <a:endParaRPr sz="800"/>
          </a:p>
          <a:p>
            <a:pPr marL="526415" marR="0" lvl="0" indent="-476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 Black"/>
              <a:buAutoNum type="arabicPeriod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Radon can cause lung cancer.</a:t>
            </a:r>
            <a:endParaRPr sz="800"/>
          </a:p>
          <a:p>
            <a:pPr marL="526415" marR="0" lvl="0" indent="-476250" algn="l" rtl="0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 Black"/>
              <a:buAutoNum type="arabicPeriod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your home for radon.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3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3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875" y="2594875"/>
            <a:ext cx="2869925" cy="28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>
            <a:spLocks noGrp="1"/>
          </p:cNvSpPr>
          <p:nvPr>
            <p:ph type="title" idx="4294967295"/>
          </p:nvPr>
        </p:nvSpPr>
        <p:spPr>
          <a:xfrm>
            <a:off x="685800" y="538242"/>
            <a:ext cx="75438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ARTWORK REQUIREMENTS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459" name="Google Shape;459;p54"/>
          <p:cNvSpPr txBox="1"/>
          <p:nvPr/>
        </p:nvSpPr>
        <p:spPr>
          <a:xfrm>
            <a:off x="697230" y="1295400"/>
            <a:ext cx="7532400" cy="49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student names on front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 a title and topic on the front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08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paper provided and fill out the Artwork Submission  Form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15619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with markers, crayons, paint, collage, pencil,  photographs, or computer graphics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not use copyrighted characters, logos, or brand names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134429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Message should be large, readable, and easily  reproduced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3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One-inch</a:t>
            </a:r>
            <a:r>
              <a:rPr lang="en-US" sz="2200">
                <a:solidFill>
                  <a:schemeClr val="dk1"/>
                </a:solidFill>
              </a:rPr>
              <a:t> 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(1”) margin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4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4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5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5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112" y="1816325"/>
            <a:ext cx="6984875" cy="388169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5"/>
          <p:cNvSpPr txBox="1">
            <a:spLocks noGrp="1"/>
          </p:cNvSpPr>
          <p:nvPr>
            <p:ph type="title" idx="4294967295"/>
          </p:nvPr>
        </p:nvSpPr>
        <p:spPr>
          <a:xfrm>
            <a:off x="660467" y="560322"/>
            <a:ext cx="32004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PRIZES</a:t>
            </a:r>
            <a:endParaRPr sz="3600">
              <a:solidFill>
                <a:srgbClr val="9AC53E"/>
              </a:solidFill>
            </a:endParaRPr>
          </a:p>
        </p:txBody>
      </p:sp>
      <p:pic>
        <p:nvPicPr>
          <p:cNvPr id="470" name="Google Shape;47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9702">
            <a:off x="7125043" y="5422795"/>
            <a:ext cx="1616218" cy="120725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5"/>
          <p:cNvSpPr txBox="1"/>
          <p:nvPr/>
        </p:nvSpPr>
        <p:spPr>
          <a:xfrm>
            <a:off x="3597612" y="1176875"/>
            <a:ext cx="24999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81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en-US" sz="2400" baseline="30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nd </a:t>
            </a: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Place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$75 prize for grades 5-6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$75 prize for grades 7-8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$100 prize for each winning classroom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2" name="Google Shape;472;p55"/>
          <p:cNvSpPr txBox="1"/>
          <p:nvPr/>
        </p:nvSpPr>
        <p:spPr>
          <a:xfrm>
            <a:off x="863728" y="1176875"/>
            <a:ext cx="27939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n-US" sz="2400" baseline="30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st </a:t>
            </a: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Place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 $100 prize for grades 5-6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 $100 prize for grades 7-8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$100 prize for each winning classroom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473" name="Google Shape;473;p55"/>
          <p:cNvSpPr txBox="1"/>
          <p:nvPr/>
        </p:nvSpPr>
        <p:spPr>
          <a:xfrm>
            <a:off x="6011921" y="1176875"/>
            <a:ext cx="2793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n-US" sz="2400" baseline="30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rd </a:t>
            </a: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Place 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$50 prize for grades 5-6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$50 prize for grades 7-8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</a:rPr>
              <a:t>$100 prize for each winning classroom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body" idx="4294967295"/>
          </p:nvPr>
        </p:nvSpPr>
        <p:spPr>
          <a:xfrm>
            <a:off x="683261" y="2094168"/>
            <a:ext cx="4643400" cy="29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678815" lvl="0" indent="-3924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Char char="•"/>
            </a:pPr>
            <a:r>
              <a:rPr lang="en-US"/>
              <a:t>Is a radioactive element that was present when earth formed – and still exists today!</a:t>
            </a:r>
            <a:endParaRPr/>
          </a:p>
          <a:p>
            <a:pPr marL="678180" lvl="0" indent="-39179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3150"/>
              <a:buChar char="•"/>
            </a:pPr>
            <a:r>
              <a:rPr lang="en-US"/>
              <a:t>When uranium breaks down (decays) it forms radium.</a:t>
            </a:r>
            <a:endParaRPr b="1">
              <a:solidFill>
                <a:srgbClr val="FF9900"/>
              </a:solidFill>
            </a:endParaRPr>
          </a:p>
          <a:p>
            <a:pPr marL="678180" lvl="0" indent="-39179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9AC53E"/>
              </a:buClr>
              <a:buSzPts val="3150"/>
              <a:buChar char="•"/>
            </a:pPr>
            <a:r>
              <a:rPr lang="en-US"/>
              <a:t>When radium breaks down (decays) it forms </a:t>
            </a:r>
            <a:r>
              <a:rPr lang="en-US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radon.</a:t>
            </a:r>
            <a:endParaRPr b="1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 idx="4294967295"/>
          </p:nvPr>
        </p:nvSpPr>
        <p:spPr>
          <a:xfrm>
            <a:off x="685800" y="518350"/>
            <a:ext cx="8499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9AC53E"/>
                </a:solidFill>
              </a:rPr>
              <a:t>HOW RADON IS FORMED?</a:t>
            </a:r>
            <a:endParaRPr sz="3600">
              <a:solidFill>
                <a:srgbClr val="9AC53E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762000" y="1371600"/>
            <a:ext cx="4114165" cy="78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URANIUM:</a:t>
            </a:r>
            <a:r>
              <a:rPr lang="en-US" sz="5000" b="0" i="0" u="none" strike="noStrike" cap="none">
                <a:solidFill>
                  <a:srgbClr val="A6B727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3300" b="0" i="0" u="none" strike="noStrike" cap="none">
              <a:solidFill>
                <a:srgbClr val="A6B7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5791200" y="2388235"/>
            <a:ext cx="2806700" cy="3352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8"/>
          <p:cNvGrpSpPr/>
          <p:nvPr/>
        </p:nvGrpSpPr>
        <p:grpSpPr>
          <a:xfrm>
            <a:off x="864475" y="1371600"/>
            <a:ext cx="7289525" cy="4605600"/>
            <a:chOff x="864475" y="1371600"/>
            <a:chExt cx="7289525" cy="4605600"/>
          </a:xfrm>
        </p:grpSpPr>
        <p:sp>
          <p:nvSpPr>
            <p:cNvPr id="131" name="Google Shape;131;p18"/>
            <p:cNvSpPr/>
            <p:nvPr/>
          </p:nvSpPr>
          <p:spPr>
            <a:xfrm>
              <a:off x="1066800" y="1371600"/>
              <a:ext cx="7087200" cy="4605600"/>
            </a:xfrm>
            <a:prstGeom prst="snip2DiagRect">
              <a:avLst>
                <a:gd name="adj1" fmla="val 0"/>
                <a:gd name="adj2" fmla="val 0"/>
              </a:avLst>
            </a:prstGeom>
            <a:blipFill rotWithShape="1">
              <a:blip r:embed="rId3">
                <a:alphaModFix/>
              </a:blip>
              <a:stretch>
                <a:fillRect t="-18199"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864475" y="5209250"/>
              <a:ext cx="1011600" cy="71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18"/>
          <p:cNvGrpSpPr/>
          <p:nvPr/>
        </p:nvGrpSpPr>
        <p:grpSpPr>
          <a:xfrm>
            <a:off x="73064" y="3589891"/>
            <a:ext cx="9023348" cy="2970889"/>
            <a:chOff x="73064" y="3742291"/>
            <a:chExt cx="9023348" cy="2970889"/>
          </a:xfrm>
        </p:grpSpPr>
        <p:sp>
          <p:nvSpPr>
            <p:cNvPr id="134" name="Google Shape;134;p18"/>
            <p:cNvSpPr txBox="1"/>
            <p:nvPr/>
          </p:nvSpPr>
          <p:spPr>
            <a:xfrm>
              <a:off x="8258213" y="3742291"/>
              <a:ext cx="838199" cy="258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216534" marR="5080" lvl="0" indent="-204469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9AC53E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Radon</a:t>
              </a:r>
              <a:endParaRPr sz="1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1676400" y="6343848"/>
              <a:ext cx="12472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9AC53E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Uranium</a:t>
              </a:r>
              <a:endParaRPr sz="18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73064" y="4047668"/>
              <a:ext cx="11259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9AC53E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Radium</a:t>
              </a:r>
              <a:endParaRPr sz="18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685800" y="4232334"/>
              <a:ext cx="881163" cy="436464"/>
            </a:xfrm>
            <a:prstGeom prst="rightArrow">
              <a:avLst>
                <a:gd name="adj1" fmla="val 37430"/>
                <a:gd name="adj2" fmla="val 562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8"/>
            <p:cNvSpPr/>
            <p:nvPr/>
          </p:nvSpPr>
          <p:spPr>
            <a:xfrm rot="-1968553">
              <a:off x="2824686" y="6072802"/>
              <a:ext cx="881163" cy="436464"/>
            </a:xfrm>
            <a:prstGeom prst="rightArrow">
              <a:avLst>
                <a:gd name="adj1" fmla="val 37430"/>
                <a:gd name="adj2" fmla="val 562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8"/>
            <p:cNvSpPr/>
            <p:nvPr/>
          </p:nvSpPr>
          <p:spPr>
            <a:xfrm rot="10800000">
              <a:off x="7924800" y="3871493"/>
              <a:ext cx="881163" cy="436464"/>
            </a:xfrm>
            <a:prstGeom prst="rightArrow">
              <a:avLst>
                <a:gd name="adj1" fmla="val 37430"/>
                <a:gd name="adj2" fmla="val 5628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" name="Google Shape;140;p18"/>
          <p:cNvSpPr txBox="1"/>
          <p:nvPr/>
        </p:nvSpPr>
        <p:spPr>
          <a:xfrm>
            <a:off x="457200" y="462171"/>
            <a:ext cx="8534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PERIODIC TABLE OF ELEMENTS 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457200" y="457396"/>
            <a:ext cx="83820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</a:rPr>
              <a:t>WHAT IS RADIATION?</a:t>
            </a:r>
            <a:endParaRPr sz="2850">
              <a:solidFill>
                <a:srgbClr val="9AC53E"/>
              </a:solidFill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457200" y="1886209"/>
            <a:ext cx="4419600" cy="16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Unstable atoms spontaneously  change into different atoms.</a:t>
            </a:r>
            <a:endParaRPr/>
          </a:p>
          <a:p>
            <a:pPr marL="298450" marR="5080" lvl="0" indent="-28575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they change they emit radiation.</a:t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4953000" y="1447800"/>
            <a:ext cx="3657476" cy="219448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533400" y="3642286"/>
            <a:ext cx="3657600" cy="2282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082" r="-14408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/>
        </p:nvSpPr>
        <p:spPr>
          <a:xfrm>
            <a:off x="457200" y="457396"/>
            <a:ext cx="83820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WHAT IS RADIATION?</a:t>
            </a:r>
            <a:endParaRPr sz="285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457200" y="2362200"/>
            <a:ext cx="3352800" cy="1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C53E"/>
              </a:buClr>
              <a:buSzPts val="315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Ionizing radiation is when atoms are physically changed by making them electrically charged.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4419600" y="1828800"/>
            <a:ext cx="4162859" cy="28654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/>
        </p:nvSpPr>
        <p:spPr>
          <a:xfrm>
            <a:off x="685800" y="934651"/>
            <a:ext cx="61722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AC53E"/>
                </a:solidFill>
                <a:latin typeface="Arial Black"/>
                <a:ea typeface="Arial Black"/>
                <a:cs typeface="Arial Black"/>
                <a:sym typeface="Arial Black"/>
              </a:rPr>
              <a:t>RADON &amp; DNA DAMAGE</a:t>
            </a:r>
            <a:endParaRPr sz="3600">
              <a:solidFill>
                <a:srgbClr val="9AC53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0" y="6553200"/>
            <a:ext cx="1524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rgbClr val="9AC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113" y="1804449"/>
            <a:ext cx="4445776" cy="444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1349</Words>
  <Application>Microsoft Office PowerPoint</Application>
  <PresentationFormat>On-screen Show (4:3)</PresentationFormat>
  <Paragraphs>186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Comic Sans MS</vt:lpstr>
      <vt:lpstr>Century Schoolbook</vt:lpstr>
      <vt:lpstr>Arial Black</vt:lpstr>
      <vt:lpstr>Arial</vt:lpstr>
      <vt:lpstr>Calibri</vt:lpstr>
      <vt:lpstr>Times New Roman</vt:lpstr>
      <vt:lpstr>Office Theme</vt:lpstr>
      <vt:lpstr>RADON LESSON 5th Grade</vt:lpstr>
      <vt:lpstr>YOU WILL LEARN</vt:lpstr>
      <vt:lpstr>PowerPoint Presentation</vt:lpstr>
      <vt:lpstr>WHAT IS RADON?</vt:lpstr>
      <vt:lpstr>HOW RADON IS FORMED?</vt:lpstr>
      <vt:lpstr>PowerPoint Presentation</vt:lpstr>
      <vt:lpstr>WHAT IS RADIATION?</vt:lpstr>
      <vt:lpstr>PowerPoint Presentation</vt:lpstr>
      <vt:lpstr>PowerPoint Presentation</vt:lpstr>
      <vt:lpstr>HOW RADON AFFECTS YOUR HEALTH</vt:lpstr>
      <vt:lpstr>HOW RADON AFFECTS YOUR HEALTH</vt:lpstr>
      <vt:lpstr>PowerPoint Presentation</vt:lpstr>
      <vt:lpstr>HOW RADON AFFECTS YOUR HEALTH</vt:lpstr>
      <vt:lpstr>PowerPoint Presentation</vt:lpstr>
      <vt:lpstr>Class Demonstration: Radon  &amp; Your Lungs</vt:lpstr>
      <vt:lpstr>PowerPoint Presentation</vt:lpstr>
      <vt:lpstr>ACTIVITY: “AN UNINVITED GUEST”</vt:lpstr>
      <vt:lpstr>HOW RADON GETS INTO HOMES</vt:lpstr>
      <vt:lpstr>PowerPoint Presentation</vt:lpstr>
      <vt:lpstr>PowerPoint Presentation</vt:lpstr>
      <vt:lpstr>Pressure  differences are created around a house.</vt:lpstr>
      <vt:lpstr>PowerPoint Presentation</vt:lpstr>
      <vt:lpstr>WHAT CAUSES HIGHER RADON LEVELS IN HOMES</vt:lpstr>
      <vt:lpstr>PowerPoint Presentation</vt:lpstr>
      <vt:lpstr>PowerPoint Presentation</vt:lpstr>
      <vt:lpstr>Radon moves from  high pressure area to  a low pressure area.</vt:lpstr>
      <vt:lpstr>PowerPoint Presentation</vt:lpstr>
      <vt:lpstr>ACTIVITY: “CHEERS OR NO CHEERS?”</vt:lpstr>
      <vt:lpstr>PowerPoint Presentation</vt:lpstr>
      <vt:lpstr>HOW TO TEST FOR RADON</vt:lpstr>
      <vt:lpstr>PowerPoint Presentation</vt:lpstr>
      <vt:lpstr>HOW RADON IS MEASURED</vt:lpstr>
      <vt:lpstr>WHAT TO DO IF YOUR HOME HAS HIGH RADON LEVELS </vt:lpstr>
      <vt:lpstr>PowerPoint Presentation</vt:lpstr>
      <vt:lpstr>PowerPoint Presentation</vt:lpstr>
      <vt:lpstr>WHAT TO DO IF YOUR HOME HAS HIGH RADON LEVELS</vt:lpstr>
      <vt:lpstr>ACTIVITY: THE WORST AND THE BEST CASE SCENARIOS </vt:lpstr>
      <vt:lpstr>ACTIVITY: “THE ONLY WAY TO KNOW” HOME RADON TEST </vt:lpstr>
      <vt:lpstr>THIS PRESENTATION WAS ADAPTED FROM THE FOLLOWING RESOURCES</vt:lpstr>
      <vt:lpstr>PowerPoint Presentation</vt:lpstr>
      <vt:lpstr>POSSIBLE POSTER TOPICS:</vt:lpstr>
      <vt:lpstr>ARTWORK REQUIREMENTS</vt:lpstr>
      <vt:lpstr>PRIZES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RADON LESSON 5th Grade</dc:title>
  <dc:creator>Clement, Lynne</dc:creator>
  <cp:lastModifiedBy>Clement, Lynne</cp:lastModifiedBy>
  <cp:revision>1</cp:revision>
  <dcterms:modified xsi:type="dcterms:W3CDTF">2023-11-17T14:25:33Z</dcterms:modified>
</cp:coreProperties>
</file>