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06" r:id="rId6"/>
    <p:sldId id="310" r:id="rId7"/>
    <p:sldId id="307" r:id="rId8"/>
    <p:sldId id="308" r:id="rId9"/>
    <p:sldId id="309" r:id="rId10"/>
    <p:sldId id="311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E9A"/>
    <a:srgbClr val="445C97"/>
    <a:srgbClr val="465EAC"/>
    <a:srgbClr val="2E3E70"/>
    <a:srgbClr val="9966FF"/>
    <a:srgbClr val="FFCC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77356" autoAdjust="0"/>
  </p:normalViewPr>
  <p:slideViewPr>
    <p:cSldViewPr snapToGrid="0">
      <p:cViewPr varScale="1">
        <p:scale>
          <a:sx n="98" d="100"/>
          <a:sy n="98" d="100"/>
        </p:scale>
        <p:origin x="149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D63E7-FD38-4088-9447-FFE584492120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D8053-4757-4104-923F-959BE1DC0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95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AC31-4931-4475-9B74-BD9C4283DD68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D4F7E-846B-4F4E-9987-ECD15151F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6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bg1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3433669"/>
            <a:ext cx="9144000" cy="748102"/>
          </a:xfrm>
        </p:spPr>
        <p:txBody>
          <a:bodyPr anchor="b">
            <a:noAutofit/>
          </a:bodyPr>
          <a:lstStyle>
            <a:lvl1pPr algn="ctr">
              <a:defRPr sz="48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85392"/>
            <a:ext cx="9144000" cy="154421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89" y="961052"/>
            <a:ext cx="5694704" cy="2052852"/>
          </a:xfrm>
          <a:prstGeom prst="rect">
            <a:avLst/>
          </a:prstGeom>
        </p:spPr>
      </p:pic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1166328" y="4181771"/>
            <a:ext cx="9890448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/>
        </p:spPr>
        <p:txBody>
          <a:bodyPr lIns="96661" tIns="48331" rIns="96661" bIns="48331"/>
          <a:lstStyle/>
          <a:p>
            <a:pPr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buNone/>
              <a:defRPr/>
            </a:pPr>
            <a:endParaRPr lang="en-US" sz="900">
              <a:solidFill>
                <a:srgbClr val="000000"/>
              </a:solidFill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12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22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89" y="961052"/>
            <a:ext cx="5694704" cy="205285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3387012"/>
            <a:ext cx="10515600" cy="2071395"/>
          </a:xfrm>
        </p:spPr>
        <p:txBody>
          <a:bodyPr anchor="t" anchorCtr="0"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thank you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1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7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8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1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1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3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1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3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19C6-74C7-4A87-AC0A-A8B9EE54750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C7E6-528E-4BA0-B058-E7187998130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356" y="5917811"/>
            <a:ext cx="2186444" cy="7881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047387"/>
            <a:ext cx="9088016" cy="5290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8331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DRAFT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3380787"/>
            <a:ext cx="9144000" cy="748102"/>
          </a:xfrm>
        </p:spPr>
        <p:txBody>
          <a:bodyPr/>
          <a:lstStyle/>
          <a:p>
            <a:r>
              <a:rPr lang="en-US" sz="2800" dirty="0" smtClean="0"/>
              <a:t>Preventive Health and Health Services Block Grant (PHHSBG)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31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Data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Create new or improve existing dashboards for Data Portal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Collect interviews for the Behavioral Risk Factor Surveillance System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SHA-SHIP and CHA-CHIPs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Create and launch the State Health Improvement Plan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Create alignment between the SHA-SHIP and CHA-CHIPs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Provide a standardized dataset to each region on a yearly basis to more easily understand priority health challenges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Sexual Violence Prevention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Provide sexual violence prevention education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Provision of sexual/domestic violence crisis intervention services 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Cancer Registry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Maintain cancer registry that meets CDC National Data Quality &amp; Advanced Data Quality Standards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School Sealant Programs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Provide oral health screenings and preventative oral health treatment to elementary and middle school aged children who otherwise would not have access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Bureau of Infectious Disease Control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2138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Contact tracing and investigation for prevention of secondary Hepatitis A infections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Conduct investigations for suspicion of pertussis to decrease spread in children under 1 year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Investigation of clusters/outbreaks of gastrointestinal illness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Management of active Tuberculosis cases and high risk refugees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4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Budget at a glance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91145579"/>
                  </p:ext>
                </p:extLst>
              </p:nvPr>
            </p:nvGraphicFramePr>
            <p:xfrm>
              <a:off x="430306" y="1825625"/>
              <a:ext cx="11338560" cy="3827519"/>
            </p:xfrm>
            <a:graphic>
              <a:graphicData uri="http://schemas.openxmlformats.org/drawingml/2006/table">
                <a:tbl>
                  <a:tblPr firstRow="1" bandRow="1">
                    <a:tableStyleId>{2A488322-F2BA-4B5B-9748-0D474271808F}</a:tableStyleId>
                  </a:tblPr>
                  <a:tblGrid>
                    <a:gridCol w="2140772">
                      <a:extLst>
                        <a:ext uri="{9D8B030D-6E8A-4147-A177-3AD203B41FA5}">
                          <a16:colId xmlns:a16="http://schemas.microsoft.com/office/drawing/2014/main" val="4050993472"/>
                        </a:ext>
                      </a:extLst>
                    </a:gridCol>
                    <a:gridCol w="3045193">
                      <a:extLst>
                        <a:ext uri="{9D8B030D-6E8A-4147-A177-3AD203B41FA5}">
                          <a16:colId xmlns:a16="http://schemas.microsoft.com/office/drawing/2014/main" val="2281076443"/>
                        </a:ext>
                      </a:extLst>
                    </a:gridCol>
                    <a:gridCol w="3027483">
                      <a:extLst>
                        <a:ext uri="{9D8B030D-6E8A-4147-A177-3AD203B41FA5}">
                          <a16:colId xmlns:a16="http://schemas.microsoft.com/office/drawing/2014/main" val="4206127688"/>
                        </a:ext>
                      </a:extLst>
                    </a:gridCol>
                    <a:gridCol w="3125112">
                      <a:extLst>
                        <a:ext uri="{9D8B030D-6E8A-4147-A177-3AD203B41FA5}">
                          <a16:colId xmlns:a16="http://schemas.microsoft.com/office/drawing/2014/main" val="423509059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Basic</a:t>
                          </a:r>
                          <a:r>
                            <a:rPr lang="en-US" sz="2800" baseline="0" dirty="0" smtClean="0"/>
                            <a:t> Allocation</a:t>
                          </a:r>
                          <a:endParaRPr lang="en-US" sz="2800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Sex Offense</a:t>
                          </a:r>
                          <a:r>
                            <a:rPr lang="en-US" sz="2800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sz="2800" baseline="0" dirty="0" smtClean="0"/>
                            <a:t>Set-Aside</a:t>
                          </a:r>
                          <a:endParaRPr lang="en-US" sz="2800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Total</a:t>
                          </a:r>
                          <a:endParaRPr lang="en-US" sz="2800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86914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Award: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$2,197,457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$28,758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$2,226,215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15229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Indirect: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$224,848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9276391"/>
                      </a:ext>
                    </a:extLst>
                  </a:tr>
                  <a:tr h="596639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Program Budget: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/>
                            <a:t>$1,934,722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/>
                            <a:t>$46,175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05187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Programs Funded: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13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15050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Positions Funded: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44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7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FTEs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sz="2400" dirty="0" smtClean="0"/>
                            <a:t>7.5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sz="2400" dirty="0" smtClean="0"/>
                            <a:t>7.5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861247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91145579"/>
                  </p:ext>
                </p:extLst>
              </p:nvPr>
            </p:nvGraphicFramePr>
            <p:xfrm>
              <a:off x="430306" y="1825625"/>
              <a:ext cx="11338560" cy="3827519"/>
            </p:xfrm>
            <a:graphic>
              <a:graphicData uri="http://schemas.openxmlformats.org/drawingml/2006/table">
                <a:tbl>
                  <a:tblPr firstRow="1" bandRow="1">
                    <a:tableStyleId>{2A488322-F2BA-4B5B-9748-0D474271808F}</a:tableStyleId>
                  </a:tblPr>
                  <a:tblGrid>
                    <a:gridCol w="2140772">
                      <a:extLst>
                        <a:ext uri="{9D8B030D-6E8A-4147-A177-3AD203B41FA5}">
                          <a16:colId xmlns:a16="http://schemas.microsoft.com/office/drawing/2014/main" val="4050993472"/>
                        </a:ext>
                      </a:extLst>
                    </a:gridCol>
                    <a:gridCol w="3045193">
                      <a:extLst>
                        <a:ext uri="{9D8B030D-6E8A-4147-A177-3AD203B41FA5}">
                          <a16:colId xmlns:a16="http://schemas.microsoft.com/office/drawing/2014/main" val="2281076443"/>
                        </a:ext>
                      </a:extLst>
                    </a:gridCol>
                    <a:gridCol w="3027483">
                      <a:extLst>
                        <a:ext uri="{9D8B030D-6E8A-4147-A177-3AD203B41FA5}">
                          <a16:colId xmlns:a16="http://schemas.microsoft.com/office/drawing/2014/main" val="4206127688"/>
                        </a:ext>
                      </a:extLst>
                    </a:gridCol>
                    <a:gridCol w="3125112">
                      <a:extLst>
                        <a:ext uri="{9D8B030D-6E8A-4147-A177-3AD203B41FA5}">
                          <a16:colId xmlns:a16="http://schemas.microsoft.com/office/drawing/2014/main" val="4235090596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Basic</a:t>
                          </a:r>
                          <a:r>
                            <a:rPr lang="en-US" sz="2800" baseline="0" dirty="0" smtClean="0"/>
                            <a:t> Allocation</a:t>
                          </a:r>
                          <a:endParaRPr lang="en-US" sz="2800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Sex Offense</a:t>
                          </a:r>
                          <a:r>
                            <a:rPr lang="en-US" sz="2800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sz="2800" baseline="0" dirty="0" smtClean="0"/>
                            <a:t>Set-Aside</a:t>
                          </a:r>
                          <a:endParaRPr lang="en-US" sz="2800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Total</a:t>
                          </a:r>
                          <a:endParaRPr lang="en-US" sz="2800" dirty="0"/>
                        </a:p>
                      </a:txBody>
                      <a:tcPr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86914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Award: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$2,197,457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$28,758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$2,226,215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152295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Indirect: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$224,848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9276391"/>
                      </a:ext>
                    </a:extLst>
                  </a:tr>
                  <a:tr h="596639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Program Budget: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/>
                            <a:t>$1,934,722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/>
                            <a:t>$46,175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305187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Programs Funded: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13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150502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Positions Funded: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44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44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71276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FTEs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0200" t="-750667" r="-202400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62768" t="-750667" r="-390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61247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68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Impact: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Absorption of salary increases across 7.5 FTEs</a:t>
            </a:r>
          </a:p>
          <a:p>
            <a:r>
              <a:rPr lang="en-US" dirty="0" smtClean="0"/>
              <a:t>Personnel first</a:t>
            </a:r>
          </a:p>
          <a:p>
            <a:r>
              <a:rPr lang="en-US" dirty="0" smtClean="0"/>
              <a:t>Funding shifts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344480"/>
              </p:ext>
            </p:extLst>
          </p:nvPr>
        </p:nvGraphicFramePr>
        <p:xfrm>
          <a:off x="426720" y="537883"/>
          <a:ext cx="11288358" cy="504855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24113">
                  <a:extLst>
                    <a:ext uri="{9D8B030D-6E8A-4147-A177-3AD203B41FA5}">
                      <a16:colId xmlns:a16="http://schemas.microsoft.com/office/drawing/2014/main" val="2281076443"/>
                    </a:ext>
                  </a:extLst>
                </a:gridCol>
                <a:gridCol w="4543313">
                  <a:extLst>
                    <a:ext uri="{9D8B030D-6E8A-4147-A177-3AD203B41FA5}">
                      <a16:colId xmlns:a16="http://schemas.microsoft.com/office/drawing/2014/main" val="4235090596"/>
                    </a:ext>
                  </a:extLst>
                </a:gridCol>
                <a:gridCol w="3420932">
                  <a:extLst>
                    <a:ext uri="{9D8B030D-6E8A-4147-A177-3AD203B41FA5}">
                      <a16:colId xmlns:a16="http://schemas.microsoft.com/office/drawing/2014/main" val="190687700"/>
                    </a:ext>
                  </a:extLst>
                </a:gridCol>
              </a:tblGrid>
              <a:tr h="6588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Program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91466"/>
                  </a:ext>
                </a:extLst>
              </a:tr>
              <a:tr h="5845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Rabies Testing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$273,397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 and supplies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522957"/>
                  </a:ext>
                </a:extLst>
              </a:tr>
              <a:tr h="10522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Paralytics Shellfish Poisoning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276391"/>
                  </a:ext>
                </a:extLst>
              </a:tr>
              <a:tr h="762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Tuberculosis Testing</a:t>
                      </a: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518702"/>
                  </a:ext>
                </a:extLst>
              </a:tr>
              <a:tr h="7874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Health</a:t>
                      </a:r>
                      <a:r>
                        <a:rPr lang="en-US" sz="2400" baseline="0" dirty="0" smtClean="0"/>
                        <a:t> Officer Liaison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$118,888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 and membership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505020"/>
                  </a:ext>
                </a:extLst>
              </a:tr>
              <a:tr h="11670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Food</a:t>
                      </a:r>
                      <a:r>
                        <a:rPr lang="en-US" sz="2400" baseline="0" dirty="0" smtClean="0"/>
                        <a:t> Safety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$53,337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71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25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32984"/>
              </p:ext>
            </p:extLst>
          </p:nvPr>
        </p:nvGraphicFramePr>
        <p:xfrm>
          <a:off x="426720" y="537883"/>
          <a:ext cx="11288358" cy="508001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24113">
                  <a:extLst>
                    <a:ext uri="{9D8B030D-6E8A-4147-A177-3AD203B41FA5}">
                      <a16:colId xmlns:a16="http://schemas.microsoft.com/office/drawing/2014/main" val="2281076443"/>
                    </a:ext>
                  </a:extLst>
                </a:gridCol>
                <a:gridCol w="4543313">
                  <a:extLst>
                    <a:ext uri="{9D8B030D-6E8A-4147-A177-3AD203B41FA5}">
                      <a16:colId xmlns:a16="http://schemas.microsoft.com/office/drawing/2014/main" val="4235090596"/>
                    </a:ext>
                  </a:extLst>
                </a:gridCol>
                <a:gridCol w="3420932">
                  <a:extLst>
                    <a:ext uri="{9D8B030D-6E8A-4147-A177-3AD203B41FA5}">
                      <a16:colId xmlns:a16="http://schemas.microsoft.com/office/drawing/2014/main" val="190687700"/>
                    </a:ext>
                  </a:extLst>
                </a:gridCol>
              </a:tblGrid>
              <a:tr h="6884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Program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91466"/>
                  </a:ext>
                </a:extLst>
              </a:tr>
              <a:tr h="6109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Data Portal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$177,000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 and contract</a:t>
                      </a:r>
                    </a:p>
                    <a:p>
                      <a:pPr algn="ctr"/>
                      <a:r>
                        <a:rPr lang="en-US" sz="2400" dirty="0" smtClean="0"/>
                        <a:t>Abacus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22957"/>
                  </a:ext>
                </a:extLst>
              </a:tr>
              <a:tr h="10996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Behavioral Risk Factor Surveillance System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$224,848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Contract</a:t>
                      </a:r>
                    </a:p>
                    <a:p>
                      <a:pPr algn="ctr"/>
                      <a:r>
                        <a:rPr lang="en-US" sz="2400" dirty="0" smtClean="0"/>
                        <a:t>Macro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276391"/>
                  </a:ext>
                </a:extLst>
              </a:tr>
              <a:tr h="7972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State Health</a:t>
                      </a:r>
                      <a:r>
                        <a:rPr lang="en-US" sz="2400" baseline="0" dirty="0" smtClean="0"/>
                        <a:t> Improvement Plan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$269,848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 and contract</a:t>
                      </a:r>
                    </a:p>
                    <a:p>
                      <a:pPr algn="ctr"/>
                      <a:r>
                        <a:rPr lang="en-US" sz="2400" dirty="0" smtClean="0"/>
                        <a:t>UNH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518702"/>
                  </a:ext>
                </a:extLst>
              </a:tr>
              <a:tr h="61093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Public Health Advisory</a:t>
                      </a:r>
                      <a:r>
                        <a:rPr lang="en-US" sz="2400" baseline="0" dirty="0" smtClean="0"/>
                        <a:t> Councils (CHA-CHIPS)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$195,000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Contracts </a:t>
                      </a:r>
                    </a:p>
                    <a:p>
                      <a:pPr algn="ctr"/>
                      <a:r>
                        <a:rPr lang="en-US" sz="2400" dirty="0" smtClean="0"/>
                        <a:t>Public Health Networks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1505020"/>
                  </a:ext>
                </a:extLst>
              </a:tr>
              <a:tr h="610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Sexual Violence Prevention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$46,175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Contract</a:t>
                      </a:r>
                    </a:p>
                    <a:p>
                      <a:pPr algn="ctr"/>
                      <a:r>
                        <a:rPr lang="en-US" sz="2400" dirty="0" smtClean="0"/>
                        <a:t>NHCADSV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712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1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742678"/>
              </p:ext>
            </p:extLst>
          </p:nvPr>
        </p:nvGraphicFramePr>
        <p:xfrm>
          <a:off x="426720" y="537883"/>
          <a:ext cx="11288358" cy="501306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24113">
                  <a:extLst>
                    <a:ext uri="{9D8B030D-6E8A-4147-A177-3AD203B41FA5}">
                      <a16:colId xmlns:a16="http://schemas.microsoft.com/office/drawing/2014/main" val="2281076443"/>
                    </a:ext>
                  </a:extLst>
                </a:gridCol>
                <a:gridCol w="4543313">
                  <a:extLst>
                    <a:ext uri="{9D8B030D-6E8A-4147-A177-3AD203B41FA5}">
                      <a16:colId xmlns:a16="http://schemas.microsoft.com/office/drawing/2014/main" val="4235090596"/>
                    </a:ext>
                  </a:extLst>
                </a:gridCol>
                <a:gridCol w="3420932">
                  <a:extLst>
                    <a:ext uri="{9D8B030D-6E8A-4147-A177-3AD203B41FA5}">
                      <a16:colId xmlns:a16="http://schemas.microsoft.com/office/drawing/2014/main" val="190687700"/>
                    </a:ext>
                  </a:extLst>
                </a:gridCol>
              </a:tblGrid>
              <a:tr h="8285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Program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Funding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91466"/>
                  </a:ext>
                </a:extLst>
              </a:tr>
              <a:tr h="9903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Cancer Registry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$96,800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Contract</a:t>
                      </a:r>
                    </a:p>
                    <a:p>
                      <a:pPr algn="ctr"/>
                      <a:r>
                        <a:rPr lang="en-US" sz="2400" dirty="0" smtClean="0"/>
                        <a:t>Dartmouth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22957"/>
                  </a:ext>
                </a:extLst>
              </a:tr>
              <a:tr h="13234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School Sealant Programs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$358,060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Contract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276391"/>
                  </a:ext>
                </a:extLst>
              </a:tr>
              <a:tr h="18707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Tuberculosis,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Hep</a:t>
                      </a:r>
                      <a:r>
                        <a:rPr lang="en-US" sz="2400" baseline="0" dirty="0" smtClean="0"/>
                        <a:t> A, and Pertussis Containment and 24/7/365 Nurse Coverage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$258,458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 and contracts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51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9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Public Health Lab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Test 100% of rabies specimens with direct fluorescent antibody or PCR method within 24 hours of receipt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Test 100% of shellfish samples within 24 hours using High-Performance Liquid Chromatography (HPLC) method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Provide rapid laboratory tests for Tuberculosis samples within 48 hours of receipt using nucleic acid amplification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Health Officer Liaison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Provide education and technical assistance services to appointed health officers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Maintain current contact and emergency response information for all health officers, deputy health officers, and town officials</a:t>
            </a:r>
          </a:p>
        </p:txBody>
      </p:sp>
    </p:spTree>
    <p:extLst>
      <p:ext uri="{BB962C8B-B14F-4D97-AF65-F5344CB8AC3E}">
        <p14:creationId xmlns:p14="http://schemas.microsoft.com/office/powerpoint/2010/main" val="37743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Food Safety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Identify establishments with repeated violations and deliver technical assistance and training to prevent recurrence</a:t>
            </a:r>
          </a:p>
        </p:txBody>
      </p:sp>
    </p:spTree>
    <p:extLst>
      <p:ext uri="{BB962C8B-B14F-4D97-AF65-F5344CB8AC3E}">
        <p14:creationId xmlns:p14="http://schemas.microsoft.com/office/powerpoint/2010/main" val="72188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976BA9"/>
      </a:dk2>
      <a:lt2>
        <a:srgbClr val="976BA9"/>
      </a:lt2>
      <a:accent1>
        <a:srgbClr val="967E48"/>
      </a:accent1>
      <a:accent2>
        <a:srgbClr val="976BA9"/>
      </a:accent2>
      <a:accent3>
        <a:srgbClr val="FFFFFF"/>
      </a:accent3>
      <a:accent4>
        <a:srgbClr val="000000"/>
      </a:accent4>
      <a:accent5>
        <a:srgbClr val="455D95"/>
      </a:accent5>
      <a:accent6>
        <a:srgbClr val="0098A3"/>
      </a:accent6>
      <a:hlink>
        <a:srgbClr val="666666"/>
      </a:hlink>
      <a:folHlink>
        <a:srgbClr val="4D4D4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5c971553-d98b-4522-9411-a12196bc984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5BD2A38F24A4AA68CDA0975EF04DC" ma:contentTypeVersion="15" ma:contentTypeDescription="Create a new document." ma:contentTypeScope="" ma:versionID="9584df6e198c58c7d7e2949f268d3b8b">
  <xsd:schema xmlns:xsd="http://www.w3.org/2001/XMLSchema" xmlns:xs="http://www.w3.org/2001/XMLSchema" xmlns:p="http://schemas.microsoft.com/office/2006/metadata/properties" xmlns:ns1="http://schemas.microsoft.com/sharepoint/v3" xmlns:ns3="f13db799-b39e-4e60-b837-fce3293bcf36" xmlns:ns4="5c971553-d98b-4522-9411-a12196bc984e" targetNamespace="http://schemas.microsoft.com/office/2006/metadata/properties" ma:root="true" ma:fieldsID="cb756826306e3a36ba9443ef037fb163" ns1:_="" ns3:_="" ns4:_="">
    <xsd:import namespace="http://schemas.microsoft.com/sharepoint/v3"/>
    <xsd:import namespace="f13db799-b39e-4e60-b837-fce3293bcf36"/>
    <xsd:import namespace="5c971553-d98b-4522-9411-a12196bc984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db799-b39e-4e60-b837-fce3293bcf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971553-d98b-4522-9411-a12196bc98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5D1D03-9CC2-45D3-AD02-5A491021DC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9268E2-EFFA-405C-9DF4-9DCEBFD4A62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5c971553-d98b-4522-9411-a12196bc984e"/>
    <ds:schemaRef ds:uri="http://purl.org/dc/terms/"/>
    <ds:schemaRef ds:uri="f13db799-b39e-4e60-b837-fce3293bcf3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FEA0E3-DEF7-49D6-9C73-38C8631FE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3db799-b39e-4e60-b837-fce3293bcf36"/>
    <ds:schemaRef ds:uri="5c971553-d98b-4522-9411-a12196bc98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</TotalTime>
  <Words>440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Cambria Math</vt:lpstr>
      <vt:lpstr>Office Theme</vt:lpstr>
      <vt:lpstr>Preventive Health and Health Services Block Grant (PHHSBG)</vt:lpstr>
      <vt:lpstr>Budget at a glance</vt:lpstr>
      <vt:lpstr>Major Impact:</vt:lpstr>
      <vt:lpstr>PowerPoint Presentation</vt:lpstr>
      <vt:lpstr>PowerPoint Presentation</vt:lpstr>
      <vt:lpstr>PowerPoint Presentation</vt:lpstr>
      <vt:lpstr>Public Health Lab</vt:lpstr>
      <vt:lpstr>Health Officer Liaison</vt:lpstr>
      <vt:lpstr>Food Safety</vt:lpstr>
      <vt:lpstr>Data</vt:lpstr>
      <vt:lpstr>SHA-SHIP and CHA-CHIPs</vt:lpstr>
      <vt:lpstr>Sexual Violence Prevention</vt:lpstr>
      <vt:lpstr>Cancer Registry</vt:lpstr>
      <vt:lpstr>School Sealant Programs</vt:lpstr>
      <vt:lpstr>Bureau of Infectious Disease Control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Elisabeth</dc:creator>
  <cp:lastModifiedBy>Weiss, Danielle</cp:lastModifiedBy>
  <cp:revision>93</cp:revision>
  <dcterms:created xsi:type="dcterms:W3CDTF">2022-10-13T16:59:26Z</dcterms:created>
  <dcterms:modified xsi:type="dcterms:W3CDTF">2023-06-06T12:56:00Z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0x010100F135BD2A38F24A4AA68CDA0975EF04DC</vt:lpwstr>
  </property>
</Properties>
</file>