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9"/>
  </p:notesMasterIdLst>
  <p:handoutMasterIdLst>
    <p:handoutMasterId r:id="rId20"/>
  </p:handoutMasterIdLst>
  <p:sldIdLst>
    <p:sldId id="278" r:id="rId5"/>
    <p:sldId id="289" r:id="rId6"/>
    <p:sldId id="268" r:id="rId7"/>
    <p:sldId id="300" r:id="rId8"/>
    <p:sldId id="297" r:id="rId9"/>
    <p:sldId id="301" r:id="rId10"/>
    <p:sldId id="298" r:id="rId11"/>
    <p:sldId id="302" r:id="rId12"/>
    <p:sldId id="290" r:id="rId13"/>
    <p:sldId id="291" r:id="rId14"/>
    <p:sldId id="295" r:id="rId15"/>
    <p:sldId id="296" r:id="rId16"/>
    <p:sldId id="299" r:id="rId17"/>
    <p:sldId id="285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336699"/>
    <a:srgbClr val="003366"/>
    <a:srgbClr val="FF9966"/>
    <a:srgbClr val="FF9900"/>
    <a:srgbClr val="FF9933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5A99BE7-083B-4E95-8E73-A9A57AA78DF7}" v="24" dt="2022-06-27T18:27:12.753"/>
  </p1510:revLst>
</p1510:revInfo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2" autoAdjust="0"/>
    <p:restoredTop sz="94440" autoAdjust="0"/>
  </p:normalViewPr>
  <p:slideViewPr>
    <p:cSldViewPr>
      <p:cViewPr varScale="1">
        <p:scale>
          <a:sx n="107" d="100"/>
          <a:sy n="107" d="100"/>
        </p:scale>
        <p:origin x="1112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2668" y="5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rovost, Brooke" userId="S::brooke.l.provost@dhhs.nh.gov::60d3f375-cb49-4c1e-8c6d-60e5b0f2a550" providerId="AD" clId="Web-{75A99BE7-083B-4E95-8E73-A9A57AA78DF7}"/>
    <pc:docChg chg="modSld">
      <pc:chgData name="Provost, Brooke" userId="S::brooke.l.provost@dhhs.nh.gov::60d3f375-cb49-4c1e-8c6d-60e5b0f2a550" providerId="AD" clId="Web-{75A99BE7-083B-4E95-8E73-A9A57AA78DF7}" dt="2022-06-27T18:27:44.909" v="37" actId="20577"/>
      <pc:docMkLst>
        <pc:docMk/>
      </pc:docMkLst>
      <pc:sldChg chg="modSp">
        <pc:chgData name="Provost, Brooke" userId="S::brooke.l.provost@dhhs.nh.gov::60d3f375-cb49-4c1e-8c6d-60e5b0f2a550" providerId="AD" clId="Web-{75A99BE7-083B-4E95-8E73-A9A57AA78DF7}" dt="2022-06-27T18:26:44.377" v="10" actId="20577"/>
        <pc:sldMkLst>
          <pc:docMk/>
          <pc:sldMk cId="2647491331" sldId="268"/>
        </pc:sldMkLst>
        <pc:spChg chg="mod">
          <ac:chgData name="Provost, Brooke" userId="S::brooke.l.provost@dhhs.nh.gov::60d3f375-cb49-4c1e-8c6d-60e5b0f2a550" providerId="AD" clId="Web-{75A99BE7-083B-4E95-8E73-A9A57AA78DF7}" dt="2022-06-27T18:26:44.377" v="10" actId="20577"/>
          <ac:spMkLst>
            <pc:docMk/>
            <pc:sldMk cId="2647491331" sldId="268"/>
            <ac:spMk id="95237" creationId="{00000000-0000-0000-0000-000000000000}"/>
          </ac:spMkLst>
        </pc:spChg>
      </pc:sldChg>
      <pc:sldChg chg="modSp">
        <pc:chgData name="Provost, Brooke" userId="S::brooke.l.provost@dhhs.nh.gov::60d3f375-cb49-4c1e-8c6d-60e5b0f2a550" providerId="AD" clId="Web-{75A99BE7-083B-4E95-8E73-A9A57AA78DF7}" dt="2022-06-27T18:26:29.783" v="4" actId="20577"/>
        <pc:sldMkLst>
          <pc:docMk/>
          <pc:sldMk cId="2886827707" sldId="278"/>
        </pc:sldMkLst>
        <pc:spChg chg="mod">
          <ac:chgData name="Provost, Brooke" userId="S::brooke.l.provost@dhhs.nh.gov::60d3f375-cb49-4c1e-8c6d-60e5b0f2a550" providerId="AD" clId="Web-{75A99BE7-083B-4E95-8E73-A9A57AA78DF7}" dt="2022-06-27T18:26:29.783" v="4" actId="20577"/>
          <ac:spMkLst>
            <pc:docMk/>
            <pc:sldMk cId="2886827707" sldId="278"/>
            <ac:spMk id="9" creationId="{00000000-0000-0000-0000-000000000000}"/>
          </ac:spMkLst>
        </pc:spChg>
      </pc:sldChg>
      <pc:sldChg chg="modSp">
        <pc:chgData name="Provost, Brooke" userId="S::brooke.l.provost@dhhs.nh.gov::60d3f375-cb49-4c1e-8c6d-60e5b0f2a550" providerId="AD" clId="Web-{75A99BE7-083B-4E95-8E73-A9A57AA78DF7}" dt="2022-06-27T18:26:55.799" v="14" actId="20577"/>
        <pc:sldMkLst>
          <pc:docMk/>
          <pc:sldMk cId="3973502577" sldId="285"/>
        </pc:sldMkLst>
        <pc:spChg chg="mod">
          <ac:chgData name="Provost, Brooke" userId="S::brooke.l.provost@dhhs.nh.gov::60d3f375-cb49-4c1e-8c6d-60e5b0f2a550" providerId="AD" clId="Web-{75A99BE7-083B-4E95-8E73-A9A57AA78DF7}" dt="2022-06-27T18:26:55.799" v="14" actId="20577"/>
          <ac:spMkLst>
            <pc:docMk/>
            <pc:sldMk cId="3973502577" sldId="285"/>
            <ac:spMk id="13" creationId="{00000000-0000-0000-0000-000000000000}"/>
          </ac:spMkLst>
        </pc:spChg>
      </pc:sldChg>
      <pc:sldChg chg="modSp">
        <pc:chgData name="Provost, Brooke" userId="S::brooke.l.provost@dhhs.nh.gov::60d3f375-cb49-4c1e-8c6d-60e5b0f2a550" providerId="AD" clId="Web-{75A99BE7-083B-4E95-8E73-A9A57AA78DF7}" dt="2022-06-27T18:26:39.799" v="8" actId="20577"/>
        <pc:sldMkLst>
          <pc:docMk/>
          <pc:sldMk cId="3751325993" sldId="290"/>
        </pc:sldMkLst>
        <pc:spChg chg="mod">
          <ac:chgData name="Provost, Brooke" userId="S::brooke.l.provost@dhhs.nh.gov::60d3f375-cb49-4c1e-8c6d-60e5b0f2a550" providerId="AD" clId="Web-{75A99BE7-083B-4E95-8E73-A9A57AA78DF7}" dt="2022-06-27T18:26:39.799" v="8" actId="20577"/>
          <ac:spMkLst>
            <pc:docMk/>
            <pc:sldMk cId="3751325993" sldId="290"/>
            <ac:spMk id="3" creationId="{00000000-0000-0000-0000-000000000000}"/>
          </ac:spMkLst>
        </pc:spChg>
      </pc:sldChg>
      <pc:sldChg chg="modSp">
        <pc:chgData name="Provost, Brooke" userId="S::brooke.l.provost@dhhs.nh.gov::60d3f375-cb49-4c1e-8c6d-60e5b0f2a550" providerId="AD" clId="Web-{75A99BE7-083B-4E95-8E73-A9A57AA78DF7}" dt="2022-06-27T18:26:51.315" v="12"/>
        <pc:sldMkLst>
          <pc:docMk/>
          <pc:sldMk cId="1802807840" sldId="296"/>
        </pc:sldMkLst>
        <pc:graphicFrameChg chg="mod modGraphic">
          <ac:chgData name="Provost, Brooke" userId="S::brooke.l.provost@dhhs.nh.gov::60d3f375-cb49-4c1e-8c6d-60e5b0f2a550" providerId="AD" clId="Web-{75A99BE7-083B-4E95-8E73-A9A57AA78DF7}" dt="2022-06-27T18:26:51.315" v="12"/>
          <ac:graphicFrameMkLst>
            <pc:docMk/>
            <pc:sldMk cId="1802807840" sldId="296"/>
            <ac:graphicFrameMk id="2" creationId="{00000000-0000-0000-0000-000000000000}"/>
          </ac:graphicFrameMkLst>
        </pc:graphicFrameChg>
      </pc:sldChg>
      <pc:sldChg chg="modSp">
        <pc:chgData name="Provost, Brooke" userId="S::brooke.l.provost@dhhs.nh.gov::60d3f375-cb49-4c1e-8c6d-60e5b0f2a550" providerId="AD" clId="Web-{75A99BE7-083B-4E95-8E73-A9A57AA78DF7}" dt="2022-06-27T18:27:44.909" v="37" actId="20577"/>
        <pc:sldMkLst>
          <pc:docMk/>
          <pc:sldMk cId="20672218" sldId="299"/>
        </pc:sldMkLst>
        <pc:graphicFrameChg chg="modGraphic">
          <ac:chgData name="Provost, Brooke" userId="S::brooke.l.provost@dhhs.nh.gov::60d3f375-cb49-4c1e-8c6d-60e5b0f2a550" providerId="AD" clId="Web-{75A99BE7-083B-4E95-8E73-A9A57AA78DF7}" dt="2022-06-27T18:27:44.909" v="37" actId="20577"/>
          <ac:graphicFrameMkLst>
            <pc:docMk/>
            <pc:sldMk cId="20672218" sldId="299"/>
            <ac:graphicFrameMk id="6" creationId="{00000000-0000-0000-0000-000000000000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354574-E3D3-4C5B-A42C-777F56388669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228F80FF-19F1-48E0-A3C5-9EA063E0EC13}">
      <dgm:prSet phldrT="[Text]"/>
      <dgm:spPr>
        <a:solidFill>
          <a:srgbClr val="00B0F0"/>
        </a:solidFill>
      </dgm:spPr>
      <dgm:t>
        <a:bodyPr/>
        <a:lstStyle/>
        <a:p>
          <a:pPr rtl="0"/>
          <a:r>
            <a:rPr lang="en-US" dirty="0" smtClean="0"/>
            <a:t>Next steps determined</a:t>
          </a:r>
          <a:endParaRPr lang="en-US" dirty="0"/>
        </a:p>
      </dgm:t>
    </dgm:pt>
    <dgm:pt modelId="{4965A71D-EF05-4837-81E8-E9E0563F99D0}" type="parTrans" cxnId="{F1C72F0B-5CA2-443D-B5B1-03286845E205}">
      <dgm:prSet/>
      <dgm:spPr/>
      <dgm:t>
        <a:bodyPr/>
        <a:lstStyle/>
        <a:p>
          <a:endParaRPr lang="en-US"/>
        </a:p>
      </dgm:t>
    </dgm:pt>
    <dgm:pt modelId="{7BF8CB8C-F20B-4685-836E-EA2911B46225}" type="sibTrans" cxnId="{F1C72F0B-5CA2-443D-B5B1-03286845E205}">
      <dgm:prSet/>
      <dgm:spPr/>
      <dgm:t>
        <a:bodyPr/>
        <a:lstStyle/>
        <a:p>
          <a:endParaRPr lang="en-US"/>
        </a:p>
      </dgm:t>
    </dgm:pt>
    <dgm:pt modelId="{A3161F4B-6AAE-4D84-8119-5EAB1B457C03}">
      <dgm:prSet phldrT="[Text]"/>
      <dgm:spPr>
        <a:solidFill>
          <a:srgbClr val="00B0F0"/>
        </a:solidFill>
      </dgm:spPr>
      <dgm:t>
        <a:bodyPr/>
        <a:lstStyle/>
        <a:p>
          <a:pPr rtl="0"/>
          <a:r>
            <a:rPr lang="en-US" dirty="0">
              <a:latin typeface="Calibri"/>
            </a:rPr>
            <a:t>RFI's reviewed</a:t>
          </a:r>
          <a:endParaRPr lang="en-US" dirty="0"/>
        </a:p>
      </dgm:t>
    </dgm:pt>
    <dgm:pt modelId="{21B3DF7A-42C7-48EB-B166-4349EC5FDECF}" type="parTrans" cxnId="{BD37E40F-308A-4BD9-89A8-FC22DA112BB9}">
      <dgm:prSet/>
      <dgm:spPr/>
      <dgm:t>
        <a:bodyPr/>
        <a:lstStyle/>
        <a:p>
          <a:endParaRPr lang="en-US"/>
        </a:p>
      </dgm:t>
    </dgm:pt>
    <dgm:pt modelId="{4149C2AA-65C2-4513-A6A2-0F41498A9658}" type="sibTrans" cxnId="{BD37E40F-308A-4BD9-89A8-FC22DA112BB9}">
      <dgm:prSet/>
      <dgm:spPr/>
      <dgm:t>
        <a:bodyPr/>
        <a:lstStyle/>
        <a:p>
          <a:endParaRPr lang="en-US"/>
        </a:p>
      </dgm:t>
    </dgm:pt>
    <dgm:pt modelId="{57E7452A-8552-4FEB-A849-636BBA7E766B}">
      <dgm:prSet phldr="0"/>
      <dgm:spPr/>
      <dgm:t>
        <a:bodyPr/>
        <a:lstStyle/>
        <a:p>
          <a:pPr rtl="0"/>
          <a:r>
            <a:rPr lang="en-US" dirty="0">
              <a:latin typeface="Calibri"/>
            </a:rPr>
            <a:t> Decision Period</a:t>
          </a:r>
        </a:p>
      </dgm:t>
    </dgm:pt>
    <dgm:pt modelId="{D9BB8A79-18A9-42B9-B53A-73ABBA46A063}" type="parTrans" cxnId="{659CADCF-2E5E-4786-BFD7-AF58F62FEC90}">
      <dgm:prSet/>
      <dgm:spPr/>
    </dgm:pt>
    <dgm:pt modelId="{726E92EB-5612-41F0-96D7-B455559DF207}" type="sibTrans" cxnId="{659CADCF-2E5E-4786-BFD7-AF58F62FEC90}">
      <dgm:prSet/>
      <dgm:spPr/>
    </dgm:pt>
    <dgm:pt modelId="{21DC4D60-1FC5-45F3-9656-2E55C16711E3}" type="pres">
      <dgm:prSet presAssocID="{AA354574-E3D3-4C5B-A42C-777F56388669}" presName="CompostProcess" presStyleCnt="0">
        <dgm:presLayoutVars>
          <dgm:dir/>
          <dgm:resizeHandles val="exact"/>
        </dgm:presLayoutVars>
      </dgm:prSet>
      <dgm:spPr/>
    </dgm:pt>
    <dgm:pt modelId="{BF213939-A41C-4D4F-9F4C-5A1B5C77279B}" type="pres">
      <dgm:prSet presAssocID="{AA354574-E3D3-4C5B-A42C-777F56388669}" presName="arrow" presStyleLbl="bgShp" presStyleIdx="0" presStyleCnt="1"/>
      <dgm:spPr>
        <a:ln>
          <a:solidFill>
            <a:srgbClr val="00B0F0"/>
          </a:solidFill>
        </a:ln>
      </dgm:spPr>
    </dgm:pt>
    <dgm:pt modelId="{B5713547-72D3-4DE8-B877-CD9B994AF0D9}" type="pres">
      <dgm:prSet presAssocID="{AA354574-E3D3-4C5B-A42C-777F56388669}" presName="linearProcess" presStyleCnt="0"/>
      <dgm:spPr/>
    </dgm:pt>
    <dgm:pt modelId="{4A2C211D-6B57-49E3-BB05-AEFFBD702066}" type="pres">
      <dgm:prSet presAssocID="{A3161F4B-6AAE-4D84-8119-5EAB1B457C03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A55DD0-5E57-4CD2-9240-C8174AB29D8E}" type="pres">
      <dgm:prSet presAssocID="{4149C2AA-65C2-4513-A6A2-0F41498A9658}" presName="sibTrans" presStyleCnt="0"/>
      <dgm:spPr/>
    </dgm:pt>
    <dgm:pt modelId="{D85D609D-E267-453D-B6BA-F0895850B3CF}" type="pres">
      <dgm:prSet presAssocID="{57E7452A-8552-4FEB-A849-636BBA7E766B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A76C12-6005-462E-95D2-D7B088BD56A3}" type="pres">
      <dgm:prSet presAssocID="{726E92EB-5612-41F0-96D7-B455559DF207}" presName="sibTrans" presStyleCnt="0"/>
      <dgm:spPr/>
    </dgm:pt>
    <dgm:pt modelId="{B0ADE276-A8DC-47C9-A837-F419BFB3AB48}" type="pres">
      <dgm:prSet presAssocID="{228F80FF-19F1-48E0-A3C5-9EA063E0EC13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1C72F0B-5CA2-443D-B5B1-03286845E205}" srcId="{AA354574-E3D3-4C5B-A42C-777F56388669}" destId="{228F80FF-19F1-48E0-A3C5-9EA063E0EC13}" srcOrd="2" destOrd="0" parTransId="{4965A71D-EF05-4837-81E8-E9E0563F99D0}" sibTransId="{7BF8CB8C-F20B-4685-836E-EA2911B46225}"/>
    <dgm:cxn modelId="{37C047E6-E8F0-4682-BD83-B3A6CB45BEBF}" type="presOf" srcId="{A3161F4B-6AAE-4D84-8119-5EAB1B457C03}" destId="{4A2C211D-6B57-49E3-BB05-AEFFBD702066}" srcOrd="0" destOrd="0" presId="urn:microsoft.com/office/officeart/2005/8/layout/hProcess9"/>
    <dgm:cxn modelId="{178A31AC-44E6-4651-A101-8428EF1E3A2E}" type="presOf" srcId="{228F80FF-19F1-48E0-A3C5-9EA063E0EC13}" destId="{B0ADE276-A8DC-47C9-A837-F419BFB3AB48}" srcOrd="0" destOrd="0" presId="urn:microsoft.com/office/officeart/2005/8/layout/hProcess9"/>
    <dgm:cxn modelId="{659CADCF-2E5E-4786-BFD7-AF58F62FEC90}" srcId="{AA354574-E3D3-4C5B-A42C-777F56388669}" destId="{57E7452A-8552-4FEB-A849-636BBA7E766B}" srcOrd="1" destOrd="0" parTransId="{D9BB8A79-18A9-42B9-B53A-73ABBA46A063}" sibTransId="{726E92EB-5612-41F0-96D7-B455559DF207}"/>
    <dgm:cxn modelId="{FE4BE494-F4F7-42A6-A195-E314E52FE7C3}" type="presOf" srcId="{AA354574-E3D3-4C5B-A42C-777F56388669}" destId="{21DC4D60-1FC5-45F3-9656-2E55C16711E3}" srcOrd="0" destOrd="0" presId="urn:microsoft.com/office/officeart/2005/8/layout/hProcess9"/>
    <dgm:cxn modelId="{59FD9660-DFC1-4CF6-ACA4-83F4C29B5FF2}" type="presOf" srcId="{57E7452A-8552-4FEB-A849-636BBA7E766B}" destId="{D85D609D-E267-453D-B6BA-F0895850B3CF}" srcOrd="0" destOrd="0" presId="urn:microsoft.com/office/officeart/2005/8/layout/hProcess9"/>
    <dgm:cxn modelId="{BD37E40F-308A-4BD9-89A8-FC22DA112BB9}" srcId="{AA354574-E3D3-4C5B-A42C-777F56388669}" destId="{A3161F4B-6AAE-4D84-8119-5EAB1B457C03}" srcOrd="0" destOrd="0" parTransId="{21B3DF7A-42C7-48EB-B166-4349EC5FDECF}" sibTransId="{4149C2AA-65C2-4513-A6A2-0F41498A9658}"/>
    <dgm:cxn modelId="{A739BB2C-4F5C-4E2B-9F88-DD504D066B5B}" type="presParOf" srcId="{21DC4D60-1FC5-45F3-9656-2E55C16711E3}" destId="{BF213939-A41C-4D4F-9F4C-5A1B5C77279B}" srcOrd="0" destOrd="0" presId="urn:microsoft.com/office/officeart/2005/8/layout/hProcess9"/>
    <dgm:cxn modelId="{628F565C-88F2-4F48-AED7-8EEA509CA3A3}" type="presParOf" srcId="{21DC4D60-1FC5-45F3-9656-2E55C16711E3}" destId="{B5713547-72D3-4DE8-B877-CD9B994AF0D9}" srcOrd="1" destOrd="0" presId="urn:microsoft.com/office/officeart/2005/8/layout/hProcess9"/>
    <dgm:cxn modelId="{25C3BFF2-0D6B-4A8C-AEA6-B5C290E59984}" type="presParOf" srcId="{B5713547-72D3-4DE8-B877-CD9B994AF0D9}" destId="{4A2C211D-6B57-49E3-BB05-AEFFBD702066}" srcOrd="0" destOrd="0" presId="urn:microsoft.com/office/officeart/2005/8/layout/hProcess9"/>
    <dgm:cxn modelId="{C0E6F0C1-6502-4EC7-BB3D-47CCF9859F1E}" type="presParOf" srcId="{B5713547-72D3-4DE8-B877-CD9B994AF0D9}" destId="{9AA55DD0-5E57-4CD2-9240-C8174AB29D8E}" srcOrd="1" destOrd="0" presId="urn:microsoft.com/office/officeart/2005/8/layout/hProcess9"/>
    <dgm:cxn modelId="{522E69FD-9BAE-4BDF-BD54-7681F3377FB7}" type="presParOf" srcId="{B5713547-72D3-4DE8-B877-CD9B994AF0D9}" destId="{D85D609D-E267-453D-B6BA-F0895850B3CF}" srcOrd="2" destOrd="0" presId="urn:microsoft.com/office/officeart/2005/8/layout/hProcess9"/>
    <dgm:cxn modelId="{E3BDD4D5-50D2-48E6-AD68-4A2E0ADFC965}" type="presParOf" srcId="{B5713547-72D3-4DE8-B877-CD9B994AF0D9}" destId="{26A76C12-6005-462E-95D2-D7B088BD56A3}" srcOrd="3" destOrd="0" presId="urn:microsoft.com/office/officeart/2005/8/layout/hProcess9"/>
    <dgm:cxn modelId="{3531028E-202D-4FF1-A4AD-41E21F814EEB}" type="presParOf" srcId="{B5713547-72D3-4DE8-B877-CD9B994AF0D9}" destId="{B0ADE276-A8DC-47C9-A837-F419BFB3AB48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213939-A41C-4D4F-9F4C-5A1B5C77279B}">
      <dsp:nvSpPr>
        <dsp:cNvPr id="0" name=""/>
        <dsp:cNvSpPr/>
      </dsp:nvSpPr>
      <dsp:spPr>
        <a:xfrm>
          <a:off x="611504" y="0"/>
          <a:ext cx="6930390" cy="44704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solidFill>
            <a:srgbClr val="00B0F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2C211D-6B57-49E3-BB05-AEFFBD702066}">
      <dsp:nvSpPr>
        <dsp:cNvPr id="0" name=""/>
        <dsp:cNvSpPr/>
      </dsp:nvSpPr>
      <dsp:spPr>
        <a:xfrm>
          <a:off x="8758" y="1341119"/>
          <a:ext cx="2624375" cy="1788160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>
              <a:latin typeface="Calibri"/>
            </a:rPr>
            <a:t>RFI's reviewed</a:t>
          </a:r>
          <a:endParaRPr lang="en-US" sz="3400" kern="1200" dirty="0"/>
        </a:p>
      </dsp:txBody>
      <dsp:txXfrm>
        <a:off x="96049" y="1428410"/>
        <a:ext cx="2449793" cy="1613578"/>
      </dsp:txXfrm>
    </dsp:sp>
    <dsp:sp modelId="{D85D609D-E267-453D-B6BA-F0895850B3CF}">
      <dsp:nvSpPr>
        <dsp:cNvPr id="0" name=""/>
        <dsp:cNvSpPr/>
      </dsp:nvSpPr>
      <dsp:spPr>
        <a:xfrm>
          <a:off x="2764512" y="1341119"/>
          <a:ext cx="2624375" cy="1788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>
              <a:latin typeface="Calibri"/>
            </a:rPr>
            <a:t> Decision Period</a:t>
          </a:r>
        </a:p>
      </dsp:txBody>
      <dsp:txXfrm>
        <a:off x="2851803" y="1428410"/>
        <a:ext cx="2449793" cy="1613578"/>
      </dsp:txXfrm>
    </dsp:sp>
    <dsp:sp modelId="{B0ADE276-A8DC-47C9-A837-F419BFB3AB48}">
      <dsp:nvSpPr>
        <dsp:cNvPr id="0" name=""/>
        <dsp:cNvSpPr/>
      </dsp:nvSpPr>
      <dsp:spPr>
        <a:xfrm>
          <a:off x="5520265" y="1341119"/>
          <a:ext cx="2624375" cy="1788160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Next steps determined</a:t>
          </a:r>
          <a:endParaRPr lang="en-US" sz="3400" kern="1200" dirty="0"/>
        </a:p>
      </dsp:txBody>
      <dsp:txXfrm>
        <a:off x="5607556" y="1428410"/>
        <a:ext cx="2449793" cy="16135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F28E2F-D85A-42C3-9C5B-8265D5F03710}" type="datetimeFigureOut">
              <a:rPr lang="en-US" smtClean="0"/>
              <a:t>7/19/2022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77F89E-AA92-490E-B284-72EF8D24FB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2678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9DB1126-88B7-4A91-A426-6C02643475B7}" type="datetimeFigureOut">
              <a:rPr lang="en-US" smtClean="0"/>
              <a:t>7/19/2022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484714F-8B3F-4DA6-8FF5-B6C464DA7C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5555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4714F-8B3F-4DA6-8FF5-B6C464DA7CA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084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38200" y="4414825"/>
            <a:ext cx="5608320" cy="4183380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The content of each Proposal will become public information once the Governor and Executive Council have approved a contract. Any information submitted as part of a Proposal in response to this RFP may be subject to public disclosure under RSA 91-A. </a:t>
            </a:r>
            <a:r>
              <a:rPr lang="en-US" b="1" dirty="0"/>
              <a:t>The Proposer is strongly encouraged to provide a redacted copy of their Proposal.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4714F-8B3F-4DA6-8FF5-B6C464DA7CAE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6935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Brooke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4714F-8B3F-4DA6-8FF5-B6C464DA7CAE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7948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Brooke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4714F-8B3F-4DA6-8FF5-B6C464DA7CAE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097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8500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Brooke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4714F-8B3F-4DA6-8FF5-B6C464DA7CAE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6833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6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>
                <a:ea typeface="ＭＳ Ｐゴシック"/>
                <a:cs typeface="ＭＳ Ｐゴシック"/>
              </a:rPr>
              <a:t>CHECK CHAT FOR ADDITIONAL QUESTIONS. </a:t>
            </a:r>
          </a:p>
          <a:p>
            <a:endParaRPr lang="en-US" dirty="0">
              <a:ea typeface="ＭＳ Ｐゴシック"/>
              <a:cs typeface="ＭＳ Ｐゴシック"/>
            </a:endParaRPr>
          </a:p>
          <a:p>
            <a:endParaRPr lang="en-US" dirty="0">
              <a:ea typeface="ＭＳ Ｐゴシック"/>
              <a:cs typeface="ＭＳ Ｐゴシック"/>
            </a:endParaRPr>
          </a:p>
          <a:p>
            <a:endParaRPr lang="en-US" dirty="0">
              <a:ea typeface="ＭＳ Ｐゴシック"/>
              <a:cs typeface="ＭＳ Ｐゴシック"/>
            </a:endParaRPr>
          </a:p>
          <a:p>
            <a:r>
              <a:rPr lang="en-US" dirty="0">
                <a:ea typeface="ＭＳ Ｐゴシック"/>
                <a:cs typeface="ＭＳ Ｐゴシック"/>
              </a:rPr>
              <a:t>THANK YOUS </a:t>
            </a:r>
          </a:p>
          <a:p>
            <a:endParaRPr lang="en-US" dirty="0">
              <a:ea typeface="ＭＳ Ｐゴシック"/>
              <a:cs typeface="ＭＳ Ｐゴシック"/>
            </a:endParaRPr>
          </a:p>
          <a:p>
            <a:r>
              <a:rPr lang="en-US" dirty="0">
                <a:ea typeface="ＭＳ Ｐゴシック"/>
                <a:cs typeface="ＭＳ Ｐゴシック"/>
              </a:rPr>
              <a:t>Q’S DUE THURSDAY </a:t>
            </a:r>
            <a:r>
              <a:rPr lang="en-US" dirty="0" smtClean="0">
                <a:ea typeface="ＭＳ Ｐゴシック"/>
                <a:cs typeface="ＭＳ Ｐゴシック"/>
              </a:rPr>
              <a:t>7/22 12PM </a:t>
            </a:r>
            <a:r>
              <a:rPr lang="en-US" dirty="0">
                <a:ea typeface="ＭＳ Ｐゴシック"/>
                <a:cs typeface="ＭＳ Ｐゴシック"/>
              </a:rPr>
              <a:t>ALL COMMUNICATION MUST GO TO BP</a:t>
            </a:r>
          </a:p>
        </p:txBody>
      </p:sp>
    </p:spTree>
    <p:extLst>
      <p:ext uri="{BB962C8B-B14F-4D97-AF65-F5344CB8AC3E}">
        <p14:creationId xmlns:p14="http://schemas.microsoft.com/office/powerpoint/2010/main" val="11454446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Brooke - Ground </a:t>
            </a:r>
            <a:r>
              <a:rPr lang="en-US" dirty="0"/>
              <a:t>rules – We will have a Q&amp;A period, in which we will go through the sections of the </a:t>
            </a:r>
            <a:r>
              <a:rPr lang="en-US" dirty="0" smtClean="0"/>
              <a:t>RFI.  </a:t>
            </a:r>
            <a:r>
              <a:rPr lang="en-US" dirty="0"/>
              <a:t>all questions in the chat received prior to the QA period will be reviewed at that time during this call , if questions are received after the Q&amp;A periods on this call , they will be reviewed at the end of the call.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stay muted until the Q&amp;A periods. 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All information associated with this </a:t>
            </a:r>
            <a:r>
              <a:rPr lang="en-US" dirty="0" smtClean="0"/>
              <a:t>RFI </a:t>
            </a:r>
            <a:r>
              <a:rPr lang="en-US" dirty="0"/>
              <a:t>is considered confidential and we and they are unable to discuss with anyone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4714F-8B3F-4DA6-8FF5-B6C464DA7CA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0473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6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ＭＳ Ｐゴシック"/>
                <a:cs typeface="ＭＳ Ｐゴシック"/>
              </a:rPr>
              <a:t>Brooke </a:t>
            </a:r>
            <a:endParaRPr lang="en-US" dirty="0"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4992936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Morissa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4714F-8B3F-4DA6-8FF5-B6C464DA7CAE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9351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Rebecca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4714F-8B3F-4DA6-8FF5-B6C464DA7CAE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1337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Rebecca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4714F-8B3F-4DA6-8FF5-B6C464DA7CAE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7421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Morissa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4714F-8B3F-4DA6-8FF5-B6C464DA7CAE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1055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Morissa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4714F-8B3F-4DA6-8FF5-B6C464DA7CAE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6190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Brooke to bring up </a:t>
            </a:r>
            <a:r>
              <a:rPr lang="en-US" dirty="0" smtClean="0"/>
              <a:t>RFI </a:t>
            </a:r>
            <a:r>
              <a:rPr lang="en-US" dirty="0"/>
              <a:t>document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4714F-8B3F-4DA6-8FF5-B6C464DA7CAE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955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077319"/>
            <a:ext cx="7772400" cy="52313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latin typeface="+mj-lt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766091433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85211727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54813" y="990600"/>
            <a:ext cx="553816" cy="4992688"/>
          </a:xfrm>
        </p:spPr>
        <p:txBody>
          <a:bodyPr vert="eaVert"/>
          <a:lstStyle>
            <a:lvl1pPr>
              <a:defRPr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5925" y="990600"/>
            <a:ext cx="6186488" cy="4992688"/>
          </a:xfrm>
        </p:spPr>
        <p:txBody>
          <a:bodyPr vert="eaVert"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10211180"/>
      </p:ext>
    </p:extLst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925" y="358775"/>
            <a:ext cx="7966075" cy="4730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15925" y="1344613"/>
            <a:ext cx="8450263" cy="4638675"/>
          </a:xfrm>
        </p:spPr>
        <p:txBody>
          <a:bodyPr lIns="91350" rIns="91350" bIns="45676"/>
          <a:lstStyle>
            <a:lvl1pPr>
              <a:defRPr>
                <a:latin typeface="+mj-lt"/>
              </a:defRPr>
            </a:lvl1pPr>
          </a:lstStyle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147810650"/>
      </p:ext>
    </p:extLst>
  </p:cSld>
  <p:clrMapOvr>
    <a:masterClrMapping/>
  </p:clrMapOvr>
  <p:transition spd="slow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925" y="358775"/>
            <a:ext cx="7966075" cy="4730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15925" y="1344613"/>
            <a:ext cx="4148138" cy="4638675"/>
          </a:xfr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6463" y="1344613"/>
            <a:ext cx="4149725" cy="4638675"/>
          </a:xfr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96647295"/>
      </p:ext>
    </p:extLst>
  </p:cSld>
  <p:clrMapOvr>
    <a:masterClrMapping/>
  </p:clrMapOvr>
  <p:transition spd="slow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15925" y="1143000"/>
            <a:ext cx="8450263" cy="4840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37536283"/>
      </p:ext>
    </p:extLst>
  </p:cSld>
  <p:clrMapOvr>
    <a:masterClrMapping/>
  </p:clrMapOvr>
  <p:transition spd="slow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925" y="358775"/>
            <a:ext cx="7966075" cy="4730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15925" y="1344613"/>
            <a:ext cx="4148138" cy="4638675"/>
          </a:xfr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16463" y="1344613"/>
            <a:ext cx="4149725" cy="2243137"/>
          </a:xfr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716463" y="3740150"/>
            <a:ext cx="4149725" cy="2243138"/>
          </a:xfr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73456047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 i="0" baseline="0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200" baseline="0">
                <a:latin typeface="Calibri" pitchFamily="34" charset="0"/>
              </a:defRPr>
            </a:lvl1pPr>
            <a:lvl2pPr>
              <a:defRPr sz="1800">
                <a:latin typeface="+mj-lt"/>
              </a:defRPr>
            </a:lvl2pPr>
            <a:lvl3pPr>
              <a:defRPr baseline="0">
                <a:latin typeface="Calibri" pitchFamily="34" charset="0"/>
              </a:defRPr>
            </a:lvl3pPr>
            <a:lvl4pPr>
              <a:defRPr baseline="0">
                <a:latin typeface="Calibri" pitchFamily="34" charset="0"/>
              </a:defRPr>
            </a:lvl4pPr>
            <a:lvl5pPr>
              <a:defRPr baseline="0"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70879257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707797"/>
          </a:xfrm>
        </p:spPr>
        <p:txBody>
          <a:bodyPr anchor="t"/>
          <a:lstStyle>
            <a:lvl1pPr algn="l">
              <a:defRPr sz="4000" b="1" cap="none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48369227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5925" y="1344613"/>
            <a:ext cx="4148138" cy="4638675"/>
          </a:xfrm>
        </p:spPr>
        <p:txBody>
          <a:bodyPr/>
          <a:lstStyle>
            <a:lvl1pPr>
              <a:defRPr sz="1800">
                <a:latin typeface="+mj-lt"/>
              </a:defRPr>
            </a:lvl1pPr>
            <a:lvl2pPr>
              <a:defRPr sz="1800">
                <a:latin typeface="+mj-lt"/>
              </a:defRPr>
            </a:lvl2pPr>
            <a:lvl3pPr>
              <a:defRPr sz="1800">
                <a:latin typeface="+mj-lt"/>
              </a:defRPr>
            </a:lvl3pPr>
            <a:lvl4pPr>
              <a:defRPr sz="1800">
                <a:latin typeface="+mj-lt"/>
              </a:defRPr>
            </a:lvl4pPr>
            <a:lvl5pPr>
              <a:defRPr sz="1800">
                <a:latin typeface="+mj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6463" y="1344613"/>
            <a:ext cx="4149725" cy="4638675"/>
          </a:xfrm>
        </p:spPr>
        <p:txBody>
          <a:bodyPr/>
          <a:lstStyle>
            <a:lvl1pPr>
              <a:defRPr sz="1800">
                <a:latin typeface="+mj-lt"/>
              </a:defRPr>
            </a:lvl1pPr>
            <a:lvl2pPr>
              <a:defRPr sz="1800">
                <a:latin typeface="+mj-lt"/>
              </a:defRPr>
            </a:lvl2pPr>
            <a:lvl3pPr>
              <a:defRPr sz="1800">
                <a:latin typeface="+mj-lt"/>
              </a:defRPr>
            </a:lvl3pPr>
            <a:lvl4pPr>
              <a:defRPr sz="1800">
                <a:latin typeface="+mj-lt"/>
              </a:defRPr>
            </a:lvl4pPr>
            <a:lvl5pPr>
              <a:defRPr sz="1800">
                <a:latin typeface="+mj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30505809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15069"/>
            <a:ext cx="8229600" cy="523131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3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+mj-lt"/>
              </a:defRPr>
            </a:lvl1pPr>
            <a:lvl2pPr>
              <a:defRPr sz="2000">
                <a:latin typeface="+mj-lt"/>
              </a:defRPr>
            </a:lvl2pPr>
            <a:lvl3pPr>
              <a:defRPr sz="1800">
                <a:latin typeface="+mj-lt"/>
              </a:defRPr>
            </a:lvl3pPr>
            <a:lvl4pPr>
              <a:defRPr sz="1600">
                <a:latin typeface="+mj-lt"/>
              </a:defRPr>
            </a:lvl4pPr>
            <a:lvl5pPr>
              <a:defRPr sz="1600">
                <a:latin typeface="+mj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3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+mj-lt"/>
              </a:defRPr>
            </a:lvl1pPr>
            <a:lvl2pPr>
              <a:defRPr sz="2000">
                <a:latin typeface="+mj-lt"/>
              </a:defRPr>
            </a:lvl2pPr>
            <a:lvl3pPr>
              <a:defRPr sz="1800">
                <a:latin typeface="+mj-lt"/>
              </a:defRPr>
            </a:lvl3pPr>
            <a:lvl4pPr>
              <a:defRPr sz="1600">
                <a:latin typeface="+mj-lt"/>
              </a:defRPr>
            </a:lvl4pPr>
            <a:lvl5pPr>
              <a:defRPr sz="1600">
                <a:latin typeface="+mj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71620457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5925" y="370274"/>
            <a:ext cx="7966075" cy="461576"/>
          </a:xfrm>
        </p:spPr>
        <p:txBody>
          <a:bodyPr/>
          <a:lstStyle>
            <a:lvl1pPr>
              <a:defRPr sz="2400" b="1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89973044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5425850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+mj-lt"/>
              </a:defRPr>
            </a:lvl1pPr>
            <a:lvl2pPr>
              <a:defRPr sz="2800">
                <a:latin typeface="+mj-lt"/>
              </a:defRPr>
            </a:lvl2pPr>
            <a:lvl3pPr>
              <a:defRPr sz="2400">
                <a:latin typeface="+mj-lt"/>
              </a:defRPr>
            </a:lvl3pPr>
            <a:lvl4pPr>
              <a:defRPr sz="2000">
                <a:latin typeface="+mj-lt"/>
              </a:defRPr>
            </a:lvl4pPr>
            <a:lvl5pPr>
              <a:defRPr sz="2000">
                <a:latin typeface="+mj-lt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74250794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967317"/>
            <a:ext cx="5486400" cy="400021"/>
          </a:xfrm>
        </p:spPr>
        <p:txBody>
          <a:bodyPr/>
          <a:lstStyle>
            <a:lvl1pPr algn="l">
              <a:defRPr sz="20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lIns="91350" rIns="91350" bIns="45676"/>
          <a:lstStyle>
            <a:lvl1pPr marL="0" indent="0">
              <a:buNone/>
              <a:defRPr sz="3200">
                <a:latin typeface="+mj-l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89300858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15925" y="308719"/>
            <a:ext cx="7966075" cy="523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50" tIns="45676" rIns="91350" bIns="45676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9100" y="1343025"/>
            <a:ext cx="8447088" cy="46339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vert="horz" wrap="square" lIns="9144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124" name="Text Box 13"/>
          <p:cNvSpPr txBox="1">
            <a:spLocks noChangeArrowheads="1"/>
          </p:cNvSpPr>
          <p:nvPr userDrawn="1"/>
        </p:nvSpPr>
        <p:spPr bwMode="auto">
          <a:xfrm>
            <a:off x="8562975" y="646113"/>
            <a:ext cx="165100" cy="16033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wrap="none" lIns="0" tIns="0" rIns="0" bIns="0" anchor="ctr" anchorCtr="1"/>
          <a:lstStyle>
            <a:lvl1pPr defTabSz="646113">
              <a:defRPr sz="9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646113">
              <a:defRPr sz="9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646113">
              <a:defRPr sz="9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646113">
              <a:defRPr sz="9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646113">
              <a:defRPr sz="9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646113" eaLnBrk="0" fontAlgn="base" hangingPunct="0">
              <a:spcBef>
                <a:spcPct val="0"/>
              </a:spcBef>
              <a:spcAft>
                <a:spcPct val="50000"/>
              </a:spcAft>
              <a:buFont typeface="Arial" charset="0"/>
              <a:defRPr sz="9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646113" eaLnBrk="0" fontAlgn="base" hangingPunct="0">
              <a:spcBef>
                <a:spcPct val="0"/>
              </a:spcBef>
              <a:spcAft>
                <a:spcPct val="50000"/>
              </a:spcAft>
              <a:buFont typeface="Arial" charset="0"/>
              <a:defRPr sz="9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646113" eaLnBrk="0" fontAlgn="base" hangingPunct="0">
              <a:spcBef>
                <a:spcPct val="0"/>
              </a:spcBef>
              <a:spcAft>
                <a:spcPct val="50000"/>
              </a:spcAft>
              <a:buFont typeface="Arial" charset="0"/>
              <a:defRPr sz="9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646113" eaLnBrk="0" fontAlgn="base" hangingPunct="0">
              <a:spcBef>
                <a:spcPct val="0"/>
              </a:spcBef>
              <a:spcAft>
                <a:spcPct val="50000"/>
              </a:spcAft>
              <a:buFont typeface="Arial" charset="0"/>
              <a:defRPr sz="9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90000"/>
              </a:spcAft>
              <a:buClr>
                <a:srgbClr val="B2B2B2"/>
              </a:buClr>
              <a:buSzPct val="80000"/>
              <a:buFont typeface="Arial" charset="0"/>
              <a:buNone/>
              <a:defRPr/>
            </a:pPr>
            <a:fld id="{50F97E59-27B3-450E-A071-22255829C1B2}" type="slidenum">
              <a:rPr lang="en-US" sz="700" smtClean="0">
                <a:solidFill>
                  <a:srgbClr val="FFFFFF"/>
                </a:solidFill>
                <a:latin typeface="Franklin Gothic Medium" pitchFamily="34" charset="0"/>
              </a:rPr>
              <a:pPr algn="ctr" fontAlgn="base">
                <a:spcBef>
                  <a:spcPct val="50000"/>
                </a:spcBef>
                <a:spcAft>
                  <a:spcPct val="90000"/>
                </a:spcAft>
                <a:buClr>
                  <a:srgbClr val="B2B2B2"/>
                </a:buClr>
                <a:buSzPct val="80000"/>
                <a:buFont typeface="Arial" charset="0"/>
                <a:buNone/>
                <a:defRPr/>
              </a:pPr>
              <a:t>‹#›</a:t>
            </a:fld>
            <a:endParaRPr lang="en-US" sz="700" dirty="0">
              <a:solidFill>
                <a:srgbClr val="FFFFFF"/>
              </a:solidFill>
              <a:latin typeface="Franklin Gothic Medium" pitchFamily="34" charset="0"/>
            </a:endParaRPr>
          </a:p>
        </p:txBody>
      </p:sp>
      <p:sp>
        <p:nvSpPr>
          <p:cNvPr id="16389" name="Line 12"/>
          <p:cNvSpPr>
            <a:spLocks noChangeShapeType="1"/>
          </p:cNvSpPr>
          <p:nvPr userDrawn="1"/>
        </p:nvSpPr>
        <p:spPr bwMode="auto">
          <a:xfrm>
            <a:off x="415925" y="806450"/>
            <a:ext cx="831215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</p:spPr>
        <p:txBody>
          <a:bodyPr lIns="96661" tIns="48331" rIns="96661" bIns="48331"/>
          <a:lstStyle/>
          <a:p>
            <a:pPr eaLnBrk="0" fontAlgn="base" hangingPunct="0">
              <a:spcBef>
                <a:spcPct val="0"/>
              </a:spcBef>
              <a:spcAft>
                <a:spcPct val="50000"/>
              </a:spcAft>
              <a:buFont typeface="Arial" charset="0"/>
              <a:buNone/>
              <a:defRPr/>
            </a:pPr>
            <a:endParaRPr lang="en-US" sz="900" dirty="0">
              <a:solidFill>
                <a:srgbClr val="000000"/>
              </a:solidFill>
              <a:ea typeface="ＭＳ Ｐゴシック" pitchFamily="1" charset="-128"/>
            </a:endParaRPr>
          </a:p>
        </p:txBody>
      </p:sp>
      <p:sp>
        <p:nvSpPr>
          <p:cNvPr id="16391" name="Rectangle 11"/>
          <p:cNvSpPr>
            <a:spLocks noChangeArrowheads="1"/>
          </p:cNvSpPr>
          <p:nvPr/>
        </p:nvSpPr>
        <p:spPr bwMode="auto">
          <a:xfrm>
            <a:off x="0" y="6152060"/>
            <a:ext cx="9144000" cy="457200"/>
          </a:xfrm>
          <a:prstGeom prst="rect">
            <a:avLst/>
          </a:prstGeom>
          <a:solidFill>
            <a:srgbClr val="003366"/>
          </a:solidFill>
          <a:ln>
            <a:noFill/>
          </a:ln>
        </p:spPr>
        <p:txBody>
          <a:bodyPr wrap="none" lIns="101858" tIns="50929" rIns="101858" bIns="50929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100" b="1" dirty="0">
              <a:solidFill>
                <a:srgbClr val="000000"/>
              </a:solidFill>
              <a:latin typeface="Arial Unicode MS" pitchFamily="34" charset="-128"/>
              <a:ea typeface="ＭＳ Ｐゴシック" pitchFamily="1" charset="-128"/>
              <a:cs typeface="Arial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930283"/>
            <a:ext cx="900754" cy="900754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1129354" y="6248400"/>
            <a:ext cx="68716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dirty="0">
                <a:solidFill>
                  <a:schemeClr val="bg1"/>
                </a:solidFill>
              </a:rPr>
              <a:t>State of New Hampshire, Department</a:t>
            </a:r>
            <a:r>
              <a:rPr lang="en-US" sz="1200" baseline="0" dirty="0">
                <a:solidFill>
                  <a:schemeClr val="bg1"/>
                </a:solidFill>
              </a:rPr>
              <a:t> of Health and Human Services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469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ransition spd="slow">
    <p:fade/>
  </p:transition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anose="020F0502020204030204" pitchFamily="34" charset="0"/>
          <a:ea typeface="ＭＳ Ｐゴシック" pitchFamily="1" charset="-128"/>
          <a:cs typeface="Calibri" panose="020F050202020403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Georgia" pitchFamily="18" charset="0"/>
          <a:ea typeface="ＭＳ Ｐゴシック" pitchFamily="1" charset="-128"/>
          <a:cs typeface="ＭＳ Ｐゴシック" pitchFamily="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Georgia" pitchFamily="18" charset="0"/>
          <a:ea typeface="ＭＳ Ｐゴシック" pitchFamily="1" charset="-128"/>
          <a:cs typeface="ＭＳ Ｐゴシック" pitchFamily="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Georgia" pitchFamily="18" charset="0"/>
          <a:ea typeface="ＭＳ Ｐゴシック" pitchFamily="1" charset="-128"/>
          <a:cs typeface="ＭＳ Ｐゴシック" pitchFamily="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Georgia" pitchFamily="18" charset="0"/>
          <a:ea typeface="ＭＳ Ｐゴシック" pitchFamily="1" charset="-128"/>
          <a:cs typeface="ＭＳ Ｐゴシック" pitchFamily="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Calibri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Calibri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Calibri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Calibri" charset="0"/>
        </a:defRPr>
      </a:lvl9pPr>
    </p:titleStyle>
    <p:bodyStyle>
      <a:lvl1pPr marL="307975" indent="-307975" algn="l" rtl="0" eaLnBrk="0" fontAlgn="base" hangingPunct="0">
        <a:spcBef>
          <a:spcPct val="0"/>
        </a:spcBef>
        <a:spcAft>
          <a:spcPct val="50000"/>
        </a:spcAft>
        <a:buClr>
          <a:srgbClr val="EC1608"/>
        </a:buClr>
        <a:buFont typeface="Arial" charset="0"/>
        <a:defRPr>
          <a:solidFill>
            <a:schemeClr val="tx1"/>
          </a:solidFill>
          <a:latin typeface="+mn-lt"/>
          <a:ea typeface="ＭＳ Ｐゴシック" pitchFamily="1" charset="-128"/>
          <a:cs typeface="ＭＳ Ｐゴシック" pitchFamily="1" charset="-128"/>
        </a:defRPr>
      </a:lvl1pPr>
      <a:lvl2pPr marL="354013" indent="-150813" algn="l" rtl="0" eaLnBrk="0" fontAlgn="base" hangingPunct="0">
        <a:spcBef>
          <a:spcPct val="0"/>
        </a:spcBef>
        <a:spcAft>
          <a:spcPct val="50000"/>
        </a:spcAft>
        <a:buClr>
          <a:srgbClr val="003366"/>
        </a:buClr>
        <a:buFont typeface="Arial" panose="020B0604020202020204" pitchFamily="34" charset="0"/>
        <a:buChar char="•"/>
        <a:defRPr sz="16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668338" indent="-152400" algn="l" rtl="0" eaLnBrk="0" fontAlgn="base" hangingPunct="0">
        <a:spcBef>
          <a:spcPct val="0"/>
        </a:spcBef>
        <a:spcAft>
          <a:spcPct val="50000"/>
        </a:spcAft>
        <a:buClr>
          <a:srgbClr val="003366"/>
        </a:buClr>
        <a:buFont typeface="Arial" panose="020B0604020202020204" pitchFamily="34" charset="0"/>
        <a:buChar char="•"/>
        <a:defRPr sz="16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971550" indent="-157163" algn="l" rtl="0" eaLnBrk="0" fontAlgn="base" hangingPunct="0">
        <a:spcBef>
          <a:spcPct val="0"/>
        </a:spcBef>
        <a:spcAft>
          <a:spcPct val="50000"/>
        </a:spcAft>
        <a:buClr>
          <a:srgbClr val="003366"/>
        </a:buClr>
        <a:buFont typeface="Arial" panose="020B0604020202020204" pitchFamily="34" charset="0"/>
        <a:buChar char="•"/>
        <a:defRPr sz="16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4pPr>
      <a:lvl5pPr marL="1230313" indent="-155575" algn="l" rtl="0" eaLnBrk="0" fontAlgn="base" hangingPunct="0">
        <a:spcBef>
          <a:spcPct val="0"/>
        </a:spcBef>
        <a:spcAft>
          <a:spcPct val="50000"/>
        </a:spcAft>
        <a:buClr>
          <a:srgbClr val="003366"/>
        </a:buClr>
        <a:buFont typeface="Arial" panose="020B0604020202020204" pitchFamily="34" charset="0"/>
        <a:buChar char="•"/>
        <a:defRPr sz="16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5pPr>
      <a:lvl6pPr marL="1687513" indent="-155575" algn="l" rtl="0" fontAlgn="base">
        <a:spcBef>
          <a:spcPct val="0"/>
        </a:spcBef>
        <a:spcAft>
          <a:spcPct val="50000"/>
        </a:spcAft>
        <a:buClr>
          <a:schemeClr val="accent1"/>
        </a:buClr>
        <a:buFont typeface="Arial" charset="0"/>
        <a:buChar char="&gt;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144713" indent="-155575" algn="l" rtl="0" fontAlgn="base">
        <a:spcBef>
          <a:spcPct val="0"/>
        </a:spcBef>
        <a:spcAft>
          <a:spcPct val="50000"/>
        </a:spcAft>
        <a:buClr>
          <a:schemeClr val="accent1"/>
        </a:buClr>
        <a:buFont typeface="Arial" charset="0"/>
        <a:buChar char="&gt;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2601913" indent="-155575" algn="l" rtl="0" fontAlgn="base">
        <a:spcBef>
          <a:spcPct val="0"/>
        </a:spcBef>
        <a:spcAft>
          <a:spcPct val="50000"/>
        </a:spcAft>
        <a:buClr>
          <a:schemeClr val="accent1"/>
        </a:buClr>
        <a:buFont typeface="Arial" charset="0"/>
        <a:buChar char="&gt;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059113" indent="-155575" algn="l" rtl="0" fontAlgn="base">
        <a:spcBef>
          <a:spcPct val="0"/>
        </a:spcBef>
        <a:spcAft>
          <a:spcPct val="50000"/>
        </a:spcAft>
        <a:buClr>
          <a:schemeClr val="accent1"/>
        </a:buClr>
        <a:buFont typeface="Arial" charset="0"/>
        <a:buChar char="&gt;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Brooke.L.Provost@dhhs.nh.gov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3">
                <a:lumMod val="75000"/>
              </a:schemeClr>
            </a:gs>
            <a:gs pos="50000">
              <a:schemeClr val="accent3">
                <a:lumMod val="85000"/>
              </a:schemeClr>
            </a:gs>
            <a:gs pos="100000">
              <a:schemeClr val="accent3">
                <a:lumMod val="9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228600" y="209550"/>
            <a:ext cx="8686800" cy="64389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100" b="1" dirty="0">
              <a:solidFill>
                <a:srgbClr val="000000"/>
              </a:solidFill>
              <a:latin typeface="Arial Unicode MS" pitchFamily="34" charset="-128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100" dirty="0">
              <a:solidFill>
                <a:srgbClr val="000000"/>
              </a:solidFill>
              <a:latin typeface="Arial Unicode MS" pitchFamily="34" charset="-128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916" y="2822377"/>
            <a:ext cx="9144000" cy="1692682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003366"/>
                </a:solidFill>
                <a:latin typeface="Segoe UI Black"/>
                <a:ea typeface="Segoe UI Black"/>
                <a:cs typeface="Segoe UI Black" panose="020B0A02040204020203" pitchFamily="34" charset="0"/>
              </a:rPr>
              <a:t>State of New Hampshire </a:t>
            </a:r>
            <a:r>
              <a:rPr lang="en-US" dirty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/>
            </a:r>
            <a:br>
              <a:rPr lang="en-US" dirty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</a:br>
            <a:r>
              <a:rPr lang="en-US" dirty="0">
                <a:solidFill>
                  <a:srgbClr val="003366"/>
                </a:solidFill>
                <a:latin typeface="Segoe UI Black"/>
                <a:ea typeface="Segoe UI Black"/>
                <a:cs typeface="Segoe UI Black" panose="020B0A02040204020203" pitchFamily="34" charset="0"/>
              </a:rPr>
              <a:t>Department of Health and Human Services</a:t>
            </a:r>
            <a:r>
              <a:rPr lang="en-US" dirty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/>
            </a:r>
            <a:br>
              <a:rPr lang="en-US" dirty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</a:br>
            <a:r>
              <a:rPr lang="en-US" dirty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/>
            </a:r>
            <a:br>
              <a:rPr lang="en-US" dirty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</a:br>
            <a:r>
              <a:rPr lang="en-US" sz="2000" b="0" dirty="0">
                <a:latin typeface="Segoe UI Black"/>
                <a:ea typeface="Segoe UI Black"/>
                <a:cs typeface="Segoe UI Black" panose="020B0A02040204020203" pitchFamily="34" charset="0"/>
              </a:rPr>
              <a:t>Request for Information (RF) for Hampstead Hospital Administration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09341"/>
            <a:ext cx="24384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Line 12"/>
          <p:cNvSpPr>
            <a:spLocks noChangeShapeType="1"/>
          </p:cNvSpPr>
          <p:nvPr/>
        </p:nvSpPr>
        <p:spPr bwMode="auto">
          <a:xfrm>
            <a:off x="415925" y="3810000"/>
            <a:ext cx="831215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</p:spPr>
        <p:txBody>
          <a:bodyPr lIns="96661" tIns="48331" rIns="96661" bIns="48331"/>
          <a:lstStyle/>
          <a:p>
            <a:pPr eaLnBrk="0" fontAlgn="base" hangingPunct="0">
              <a:spcBef>
                <a:spcPct val="0"/>
              </a:spcBef>
              <a:spcAft>
                <a:spcPct val="50000"/>
              </a:spcAft>
              <a:buFont typeface="Arial" charset="0"/>
              <a:buNone/>
              <a:defRPr/>
            </a:pPr>
            <a:endParaRPr lang="en-US" sz="900" dirty="0">
              <a:solidFill>
                <a:srgbClr val="000000"/>
              </a:solidFill>
              <a:ea typeface="ＭＳ Ｐゴシック" pitchFamily="1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9717" y="4614458"/>
            <a:ext cx="883919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000000"/>
                </a:solidFill>
                <a:ea typeface="Verdana" panose="020B0604030504040204" pitchFamily="34" charset="0"/>
              </a:rPr>
              <a:t>DHHS Office of the Commissioner and Bureau of Contracts &amp; Procurement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b="1" i="1" dirty="0">
              <a:solidFill>
                <a:srgbClr val="000000"/>
              </a:solidFill>
              <a:ea typeface="Verdana" panose="020B0604030504040204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>
                <a:solidFill>
                  <a:srgbClr val="000000"/>
                </a:solidFill>
                <a:ea typeface="Verdana" panose="020B0604030504040204" pitchFamily="34" charset="0"/>
              </a:rPr>
              <a:t>July </a:t>
            </a:r>
            <a:r>
              <a:rPr lang="en-US" b="1" i="1" dirty="0" smtClean="0">
                <a:solidFill>
                  <a:srgbClr val="000000"/>
                </a:solidFill>
                <a:ea typeface="Verdana" panose="020B0604030504040204" pitchFamily="34" charset="0"/>
              </a:rPr>
              <a:t>20, </a:t>
            </a:r>
            <a:r>
              <a:rPr lang="en-US" b="1" i="1" dirty="0">
                <a:solidFill>
                  <a:srgbClr val="000000"/>
                </a:solidFill>
                <a:ea typeface="Verdana" panose="020B0604030504040204" pitchFamily="34" charset="0"/>
              </a:rPr>
              <a:t>2022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b="1" i="1" dirty="0">
              <a:solidFill>
                <a:srgbClr val="000000"/>
              </a:solidFill>
              <a:ea typeface="Verdana" panose="020B0604030504040204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 smtClean="0">
                <a:solidFill>
                  <a:srgbClr val="000000"/>
                </a:solidFill>
                <a:ea typeface="Verdana" panose="020B0604030504040204" pitchFamily="34" charset="0"/>
              </a:rPr>
              <a:t>Morissa Henn – Associate Commissioner </a:t>
            </a:r>
            <a:endParaRPr lang="en-US" b="1" dirty="0" smtClean="0">
              <a:solidFill>
                <a:srgbClr val="000000"/>
              </a:solidFill>
              <a:ea typeface="Verdana" panose="020B060403050404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 smtClean="0">
                <a:solidFill>
                  <a:srgbClr val="000000"/>
                </a:solidFill>
                <a:ea typeface="Verdana" panose="020B0604030504040204" pitchFamily="34" charset="0"/>
              </a:rPr>
              <a:t>            Rebecca  Ross - Director Bureau </a:t>
            </a:r>
            <a:r>
              <a:rPr lang="en-US" b="1" dirty="0">
                <a:solidFill>
                  <a:srgbClr val="000000"/>
                </a:solidFill>
                <a:ea typeface="Verdana" panose="020B0604030504040204" pitchFamily="34" charset="0"/>
              </a:rPr>
              <a:t>for Children’s Behavioral Health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 smtClean="0">
                <a:solidFill>
                  <a:srgbClr val="000000"/>
                </a:solidFill>
                <a:ea typeface="Verdana" panose="020B0604030504040204" pitchFamily="34" charset="0"/>
              </a:rPr>
              <a:t>Brooke </a:t>
            </a:r>
            <a:r>
              <a:rPr lang="en-US" b="1" dirty="0">
                <a:solidFill>
                  <a:srgbClr val="000000"/>
                </a:solidFill>
                <a:ea typeface="Verdana" panose="020B0604030504040204" pitchFamily="34" charset="0"/>
              </a:rPr>
              <a:t>Provost – Administrator III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827707"/>
      </p:ext>
    </p:ext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60F7D16-BA81-44C0-A63C-0DDE63D175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78921"/>
              </p:ext>
            </p:extLst>
          </p:nvPr>
        </p:nvGraphicFramePr>
        <p:xfrm>
          <a:off x="439493" y="1143001"/>
          <a:ext cx="8323507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23507">
                  <a:extLst>
                    <a:ext uri="{9D8B030D-6E8A-4147-A177-3AD203B41FA5}">
                      <a16:colId xmlns:a16="http://schemas.microsoft.com/office/drawing/2014/main" val="2078286491"/>
                    </a:ext>
                  </a:extLst>
                </a:gridCol>
              </a:tblGrid>
              <a:tr h="2225841">
                <a:tc>
                  <a:txBody>
                    <a:bodyPr/>
                    <a:lstStyle/>
                    <a:p>
                      <a:pPr marL="395288" lvl="0" indent="-395288" algn="l"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accent2">
                            <a:lumMod val="75000"/>
                          </a:schemeClr>
                        </a:buClr>
                        <a:buSzPct val="120000"/>
                        <a:buFont typeface="Wingdings" panose="05000000000000000000" pitchFamily="2" charset="2"/>
                        <a:buChar char="ü"/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+mj-lt"/>
                          <a:ea typeface="Verdana" panose="020B0604030504040204" pitchFamily="34" charset="0"/>
                        </a:rPr>
                        <a:t>Transmittal c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+mj-lt"/>
                          <a:ea typeface="Verdana" panose="020B0604030504040204" pitchFamily="34" charset="0"/>
                        </a:rPr>
                        <a:t>ov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+mj-lt"/>
                          <a:ea typeface="Verdana" panose="020B0604030504040204" pitchFamily="34" charset="0"/>
                        </a:rPr>
                        <a:t>er letter</a:t>
                      </a:r>
                    </a:p>
                    <a:p>
                      <a:pPr marL="395288" lvl="0" indent="-395288" algn="l"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accent2">
                            <a:lumMod val="75000"/>
                          </a:schemeClr>
                        </a:buClr>
                        <a:buSzPct val="120000"/>
                        <a:buFont typeface="Wingdings" panose="05000000000000000000" pitchFamily="2" charset="2"/>
                        <a:buChar char="ü"/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+mj-lt"/>
                          <a:ea typeface="Verdana" panose="020B0604030504040204" pitchFamily="34" charset="0"/>
                        </a:rPr>
                        <a:t>Table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+mj-lt"/>
                          <a:ea typeface="Verdana" panose="020B0604030504040204" pitchFamily="34" charset="0"/>
                        </a:rPr>
                        <a:t> of Contents</a:t>
                      </a:r>
                      <a:r>
                        <a:rPr lang="en-US" sz="2400" b="0" baseline="0" dirty="0">
                          <a:solidFill>
                            <a:schemeClr val="tx1"/>
                          </a:solidFill>
                          <a:latin typeface="+mj-lt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+mj-lt"/>
                          <a:ea typeface="Verdana" panose="020B0604030504040204" pitchFamily="34" charset="0"/>
                        </a:rPr>
                        <a:t>– Optional</a:t>
                      </a:r>
                    </a:p>
                    <a:p>
                      <a:pPr marL="395288" lvl="0" indent="-395288" algn="l"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accent2">
                            <a:lumMod val="75000"/>
                          </a:schemeClr>
                        </a:buClr>
                        <a:buSzPct val="120000"/>
                        <a:buFont typeface="Wingdings" panose="05000000000000000000" pitchFamily="2" charset="2"/>
                        <a:buChar char="ü"/>
                      </a:pP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+mj-lt"/>
                          <a:ea typeface="Verdana" panose="020B0604030504040204" pitchFamily="34" charset="0"/>
                        </a:rPr>
                        <a:t>Answers to questions – not required to respond to all questions. </a:t>
                      </a:r>
                    </a:p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accent2">
                            <a:lumMod val="75000"/>
                          </a:schemeClr>
                        </a:buClr>
                        <a:buSzPct val="120000"/>
                        <a:buFont typeface="Wingdings" panose="05000000000000000000" pitchFamily="2" charset="2"/>
                        <a:buNone/>
                      </a:pPr>
                      <a:endParaRPr lang="en-US" sz="2400" b="0" baseline="0" dirty="0" smtClean="0">
                        <a:solidFill>
                          <a:schemeClr val="tx1"/>
                        </a:solidFill>
                        <a:latin typeface="+mj-lt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579403"/>
                  </a:ext>
                </a:extLst>
              </a:tr>
              <a:tr h="296779">
                <a:tc>
                  <a:txBody>
                    <a:bodyPr/>
                    <a:lstStyle/>
                    <a:p>
                      <a:pPr marL="34290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>
                            <a:lumMod val="75000"/>
                          </a:schemeClr>
                        </a:buClr>
                        <a:buSzPct val="120000"/>
                        <a:buFont typeface="Wingdings" panose="05000000000000000000" pitchFamily="2" charset="2"/>
                        <a:buChar char="ü"/>
                      </a:pPr>
                      <a:endParaRPr lang="en-US" sz="2400" b="0" dirty="0">
                        <a:solidFill>
                          <a:schemeClr val="tx1"/>
                        </a:solidFill>
                        <a:latin typeface="+mj-lt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1763031"/>
                  </a:ext>
                </a:extLst>
              </a:tr>
              <a:tr h="296779">
                <a:tc>
                  <a:txBody>
                    <a:bodyPr/>
                    <a:lstStyle/>
                    <a:p>
                      <a:pPr marL="34290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>
                            <a:lumMod val="75000"/>
                          </a:schemeClr>
                        </a:buClr>
                        <a:buSzPct val="120000"/>
                        <a:buFont typeface="Wingdings" panose="05000000000000000000" pitchFamily="2" charset="2"/>
                        <a:buChar char="ü"/>
                      </a:pPr>
                      <a:endParaRPr lang="en-US" sz="2400" b="0" dirty="0">
                        <a:solidFill>
                          <a:schemeClr val="tx1"/>
                        </a:solidFill>
                        <a:latin typeface="+mj-lt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9965483"/>
                  </a:ext>
                </a:extLst>
              </a:tr>
            </a:tbl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415925" y="308719"/>
            <a:ext cx="7966075" cy="523131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1" charset="-128"/>
                <a:cs typeface="Calibri" panose="020F0502020204030204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  <a:cs typeface="ＭＳ Ｐゴシック" pitchFamily="1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  <a:cs typeface="ＭＳ Ｐゴシック" pitchFamily="1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  <a:cs typeface="ＭＳ Ｐゴシック" pitchFamily="1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  <a:cs typeface="ＭＳ Ｐゴシック" pitchFamily="1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Calibri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Calibri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Calibri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Calibri" charset="0"/>
              </a:defRPr>
            </a:lvl9pPr>
          </a:lstStyle>
          <a:p>
            <a:r>
              <a:rPr lang="en-US" kern="0" dirty="0">
                <a:solidFill>
                  <a:srgbClr val="003366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Proposal Overview: General Content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2971800"/>
            <a:ext cx="3115458" cy="2872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2917430"/>
      </p:ext>
    </p:extLst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4757C49-6479-41F2-AE70-3256F56E09DC}"/>
              </a:ext>
            </a:extLst>
          </p:cNvPr>
          <p:cNvSpPr/>
          <p:nvPr/>
        </p:nvSpPr>
        <p:spPr>
          <a:xfrm>
            <a:off x="381000" y="1219200"/>
            <a:ext cx="8305800" cy="4128940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 marL="285750" marR="0" lvl="0" indent="-285750">
              <a:spcBef>
                <a:spcPts val="0"/>
              </a:spcBef>
              <a:spcAft>
                <a:spcPts val="1800"/>
              </a:spcAft>
              <a:buClr>
                <a:schemeClr val="accent2">
                  <a:lumMod val="75000"/>
                </a:schemeClr>
              </a:buClr>
              <a:buSzPct val="120000"/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lang="en-US" sz="2000" dirty="0">
                <a:solidFill>
                  <a:srgbClr val="000000"/>
                </a:solidFill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Proposals </a:t>
            </a:r>
            <a:r>
              <a:rPr lang="en-US" sz="2000" b="1" dirty="0">
                <a:solidFill>
                  <a:srgbClr val="000000"/>
                </a:solidFill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must be submitted electronically to </a:t>
            </a:r>
            <a:br>
              <a:rPr lang="en-US" sz="2000" b="1" dirty="0">
                <a:solidFill>
                  <a:srgbClr val="000000"/>
                </a:solidFill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en-US" sz="2000" b="1" dirty="0">
                <a:solidFill>
                  <a:srgbClr val="000000"/>
                </a:solidFill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this email: </a:t>
            </a:r>
            <a:r>
              <a:rPr lang="en-US" sz="2000" dirty="0">
                <a:solidFill>
                  <a:srgbClr val="000000"/>
                </a:solidFill>
                <a:latin typeface="+mj-lt"/>
                <a:ea typeface="Verdana" panose="020B0604030504040204" pitchFamily="34" charset="0"/>
                <a:cs typeface="Times New Roman" panose="02020603050405020304" pitchFamily="18" charset="0"/>
                <a:hlinkClick r:id="rId3"/>
              </a:rPr>
              <a:t>Brooke.L.Provost@dhhs.nh.gov</a:t>
            </a:r>
            <a:r>
              <a:rPr lang="en-US" sz="2000" dirty="0">
                <a:solidFill>
                  <a:srgbClr val="000000"/>
                </a:solidFill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 and                                                        DHHS-Contracts@dhhs.nh.gov</a:t>
            </a:r>
          </a:p>
          <a:p>
            <a:pPr marL="285750" indent="-285750">
              <a:lnSpc>
                <a:spcPct val="107000"/>
              </a:lnSpc>
              <a:spcAft>
                <a:spcPts val="1800"/>
              </a:spcAft>
              <a:buClr>
                <a:schemeClr val="accent2">
                  <a:lumMod val="75000"/>
                </a:schemeClr>
              </a:buClr>
              <a:buSzPct val="120000"/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lang="en-US" sz="2000" dirty="0">
                <a:solidFill>
                  <a:srgbClr val="000000"/>
                </a:solidFill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The </a:t>
            </a:r>
            <a:r>
              <a:rPr lang="en-US" sz="2000" b="1" dirty="0">
                <a:solidFill>
                  <a:srgbClr val="000000"/>
                </a:solidFill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subject line of your email </a:t>
            </a:r>
            <a:r>
              <a:rPr lang="en-US" sz="2000" dirty="0">
                <a:solidFill>
                  <a:srgbClr val="000000"/>
                </a:solidFill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must include </a:t>
            </a:r>
            <a:br>
              <a:rPr lang="en-US" sz="2000" dirty="0">
                <a:solidFill>
                  <a:srgbClr val="000000"/>
                </a:solidFill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en-US" sz="2000" dirty="0">
                <a:solidFill>
                  <a:srgbClr val="000000"/>
                </a:solidFill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the RFI ID (RFI</a:t>
            </a:r>
            <a:r>
              <a:rPr lang="en-US" sz="2000" dirty="0" smtClean="0">
                <a:solidFill>
                  <a:srgbClr val="000000"/>
                </a:solidFill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) </a:t>
            </a:r>
            <a:r>
              <a:rPr lang="en-US" dirty="0"/>
              <a:t>RFI-2023-HH-01-HAMPS</a:t>
            </a:r>
          </a:p>
          <a:p>
            <a:pPr marL="285750" marR="0" lvl="0" indent="-285750">
              <a:lnSpc>
                <a:spcPct val="107000"/>
              </a:lnSpc>
              <a:spcBef>
                <a:spcPts val="0"/>
              </a:spcBef>
              <a:spcAft>
                <a:spcPts val="1800"/>
              </a:spcAft>
              <a:buClr>
                <a:schemeClr val="accent2">
                  <a:lumMod val="75000"/>
                </a:schemeClr>
              </a:buClr>
              <a:buSzPct val="120000"/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If </a:t>
            </a:r>
            <a:r>
              <a:rPr lang="en-US" sz="2000" dirty="0">
                <a:solidFill>
                  <a:srgbClr val="000000"/>
                </a:solidFill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you plan to submit with multiple emails, </a:t>
            </a:r>
            <a:br>
              <a:rPr lang="en-US" sz="2000" dirty="0">
                <a:solidFill>
                  <a:srgbClr val="000000"/>
                </a:solidFill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en-US" sz="2000" b="1" dirty="0">
                <a:solidFill>
                  <a:srgbClr val="000000"/>
                </a:solidFill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please number your emails </a:t>
            </a:r>
            <a:r>
              <a:rPr lang="en-US" sz="2000" dirty="0">
                <a:solidFill>
                  <a:srgbClr val="000000"/>
                </a:solidFill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(e.g., RFI 1 of 5)</a:t>
            </a:r>
          </a:p>
          <a:p>
            <a:pPr marL="285750" marR="0" lvl="0" indent="-285750">
              <a:lnSpc>
                <a:spcPct val="107000"/>
              </a:lnSpc>
              <a:spcBef>
                <a:spcPts val="0"/>
              </a:spcBef>
              <a:spcAft>
                <a:spcPts val="1800"/>
              </a:spcAft>
              <a:buClr>
                <a:schemeClr val="accent2">
                  <a:lumMod val="75000"/>
                </a:schemeClr>
              </a:buClr>
              <a:buSzPct val="120000"/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lang="en-US" sz="2000" dirty="0">
                <a:solidFill>
                  <a:srgbClr val="000000"/>
                </a:solidFill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As a reminder, the maximum size of files per email is 10MB, meaning </a:t>
            </a:r>
            <a:r>
              <a:rPr lang="en-US" sz="2000" b="1" dirty="0">
                <a:solidFill>
                  <a:srgbClr val="000000"/>
                </a:solidFill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you will likely need to send multiple emails or use a zip folder</a:t>
            </a:r>
            <a:endParaRPr lang="en-US" sz="2000" dirty="0">
              <a:solidFill>
                <a:srgbClr val="000000"/>
              </a:solidFill>
              <a:latin typeface="+mj-lt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285750" marR="0" lvl="0" indent="-285750">
              <a:lnSpc>
                <a:spcPct val="107000"/>
              </a:lnSpc>
              <a:spcBef>
                <a:spcPts val="0"/>
              </a:spcBef>
              <a:spcAft>
                <a:spcPts val="1800"/>
              </a:spcAft>
              <a:buClr>
                <a:schemeClr val="accent2">
                  <a:lumMod val="75000"/>
                </a:schemeClr>
              </a:buClr>
              <a:buSzPct val="120000"/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lang="en-US" sz="2000" b="1" dirty="0">
                <a:solidFill>
                  <a:srgbClr val="000000"/>
                </a:solidFill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For those who haven’t used zip folders:</a:t>
            </a:r>
            <a:r>
              <a:rPr lang="en-US" sz="2000" dirty="0">
                <a:solidFill>
                  <a:srgbClr val="000000"/>
                </a:solidFill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 Right click on the desktop, select new, select zip folder, name the folder, and drop your contents in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15925" y="308719"/>
            <a:ext cx="7966075" cy="523131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1" charset="-128"/>
                <a:cs typeface="Calibri" panose="020F0502020204030204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  <a:cs typeface="ＭＳ Ｐゴシック" pitchFamily="1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  <a:cs typeface="ＭＳ Ｐゴシック" pitchFamily="1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  <a:cs typeface="ＭＳ Ｐゴシック" pitchFamily="1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  <a:cs typeface="ＭＳ Ｐゴシック" pitchFamily="1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Calibri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Calibri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Calibri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Calibri" charset="0"/>
              </a:defRPr>
            </a:lvl9pPr>
          </a:lstStyle>
          <a:p>
            <a:r>
              <a:rPr lang="en-US" kern="0" dirty="0">
                <a:solidFill>
                  <a:srgbClr val="003366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How to Submit</a:t>
            </a:r>
          </a:p>
        </p:txBody>
      </p:sp>
      <p:sp>
        <p:nvSpPr>
          <p:cNvPr id="5" name="Rounded Rectangular Callout 4"/>
          <p:cNvSpPr/>
          <p:nvPr/>
        </p:nvSpPr>
        <p:spPr bwMode="auto">
          <a:xfrm>
            <a:off x="5791200" y="1752600"/>
            <a:ext cx="2819400" cy="1143000"/>
          </a:xfrm>
          <a:prstGeom prst="wedgeRoundRectCallout">
            <a:avLst>
              <a:gd name="adj1" fmla="val -33873"/>
              <a:gd name="adj2" fmla="val 89716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101858" tIns="50929" rIns="101858" bIns="50929" numCol="1" rtlCol="0" anchor="ctr" anchorCtr="0" compatLnSpc="1"/>
          <a:lstStyle/>
          <a:p>
            <a:pPr marL="0" marR="0" indent="0" algn="ctr" defTabSz="1019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i="0" u="none" strike="noStrike" normalizeH="0" baseline="0" dirty="0">
                <a:solidFill>
                  <a:schemeClr val="bg1"/>
                </a:solidFill>
                <a:latin typeface="Calibri" charset="0"/>
              </a:rPr>
              <a:t>Submissions</a:t>
            </a:r>
            <a:endParaRPr kumimoji="0" lang="en-US" sz="3200" i="0" u="none" strike="noStrike" normalizeH="0" baseline="0" dirty="0">
              <a:solidFill>
                <a:schemeClr val="bg1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4779742"/>
      </p:ext>
    </p:extLst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15925" y="308719"/>
            <a:ext cx="7966075" cy="523131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1" charset="-128"/>
                <a:cs typeface="Calibri" panose="020F0502020204030204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  <a:cs typeface="ＭＳ Ｐゴシック" pitchFamily="1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  <a:cs typeface="ＭＳ Ｐゴシック" pitchFamily="1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  <a:cs typeface="ＭＳ Ｐゴシック" pitchFamily="1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  <a:cs typeface="ＭＳ Ｐゴシック" pitchFamily="1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Calibri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Calibri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Calibri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Calibri" charset="0"/>
              </a:defRPr>
            </a:lvl9pPr>
          </a:lstStyle>
          <a:p>
            <a:r>
              <a:rPr lang="en-US" kern="0" dirty="0">
                <a:solidFill>
                  <a:srgbClr val="003366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Next Steps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0031814"/>
              </p:ext>
            </p:extLst>
          </p:nvPr>
        </p:nvGraphicFramePr>
        <p:xfrm>
          <a:off x="514347" y="1676400"/>
          <a:ext cx="7962902" cy="263051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552453">
                  <a:extLst>
                    <a:ext uri="{9D8B030D-6E8A-4147-A177-3AD203B41FA5}">
                      <a16:colId xmlns:a16="http://schemas.microsoft.com/office/drawing/2014/main" val="2175652523"/>
                    </a:ext>
                  </a:extLst>
                </a:gridCol>
                <a:gridCol w="4876800">
                  <a:extLst>
                    <a:ext uri="{9D8B030D-6E8A-4147-A177-3AD203B41FA5}">
                      <a16:colId xmlns:a16="http://schemas.microsoft.com/office/drawing/2014/main" val="4107890141"/>
                    </a:ext>
                  </a:extLst>
                </a:gridCol>
                <a:gridCol w="2533649">
                  <a:extLst>
                    <a:ext uri="{9D8B030D-6E8A-4147-A177-3AD203B41FA5}">
                      <a16:colId xmlns:a16="http://schemas.microsoft.com/office/drawing/2014/main" val="3175817556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u="none" dirty="0">
                          <a:effectLst/>
                        </a:rPr>
                        <a:t>Item</a:t>
                      </a:r>
                      <a:endParaRPr lang="en-US" sz="12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57150" marR="0" inden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u="none" dirty="0">
                          <a:effectLst/>
                        </a:rPr>
                        <a:t>Action</a:t>
                      </a:r>
                      <a:endParaRPr lang="en-US" sz="12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u="none" dirty="0">
                          <a:effectLst/>
                        </a:rPr>
                        <a:t>Date</a:t>
                      </a:r>
                      <a:endParaRPr lang="en-US" sz="12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66532027"/>
                  </a:ext>
                </a:extLst>
              </a:tr>
              <a:tr h="449902">
                <a:tc>
                  <a:txBody>
                    <a:bodyPr/>
                    <a:lstStyle/>
                    <a:p>
                      <a:pPr marL="0" marR="0" lvl="0" indent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en-US" sz="1200" u="none" dirty="0">
                          <a:effectLst/>
                        </a:rPr>
                        <a:t>1. </a:t>
                      </a:r>
                      <a:endParaRPr lang="en-US" sz="12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MS Mincho"/>
                          <a:cs typeface="Times New Roman" panose="02020603050405020304" pitchFamily="18" charset="0"/>
                        </a:rPr>
                        <a:t>Release RFI 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MS Mincho"/>
                          <a:cs typeface="Times New Roman" panose="02020603050405020304" pitchFamily="18" charset="0"/>
                        </a:rPr>
                        <a:t>July 5, 2022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602800"/>
                  </a:ext>
                </a:extLst>
              </a:tr>
              <a:tr h="449902">
                <a:tc>
                  <a:txBody>
                    <a:bodyPr/>
                    <a:lstStyle/>
                    <a:p>
                      <a:pPr marL="0" marR="0" lvl="0" indent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en-US" sz="1200" u="none" dirty="0">
                          <a:effectLst/>
                        </a:rPr>
                        <a:t>2. </a:t>
                      </a:r>
                      <a:endParaRPr lang="en-US" sz="12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MS Mincho"/>
                          <a:cs typeface="Times New Roman" panose="02020603050405020304" pitchFamily="18" charset="0"/>
                        </a:rPr>
                        <a:t>Vendors Conference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MS Mincho"/>
                          <a:cs typeface="Times New Roman" panose="02020603050405020304" pitchFamily="18" charset="0"/>
                        </a:rPr>
                        <a:t>July 20, 2022 at 12:00PM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28580577"/>
                  </a:ext>
                </a:extLst>
              </a:tr>
              <a:tr h="449902">
                <a:tc>
                  <a:txBody>
                    <a:bodyPr/>
                    <a:lstStyle/>
                    <a:p>
                      <a:pPr marL="0" marR="0" lvl="0" indent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en-US" sz="1200" u="none" dirty="0">
                          <a:effectLst/>
                        </a:rPr>
                        <a:t>3. </a:t>
                      </a:r>
                      <a:endParaRPr lang="en-US" sz="12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MS Mincho"/>
                          <a:cs typeface="Times New Roman" panose="02020603050405020304" pitchFamily="18" charset="0"/>
                        </a:rPr>
                        <a:t>Vendor Questions Due 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MS Mincho"/>
                          <a:cs typeface="Times New Roman" panose="02020603050405020304" pitchFamily="18" charset="0"/>
                        </a:rPr>
                        <a:t>July 22, 2022 at 12:00PM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65943431"/>
                  </a:ext>
                </a:extLst>
              </a:tr>
              <a:tr h="449902">
                <a:tc>
                  <a:txBody>
                    <a:bodyPr/>
                    <a:lstStyle/>
                    <a:p>
                      <a:pPr marL="0" marR="0" lvl="0" indent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en-US" sz="1200" u="none" dirty="0">
                          <a:effectLst/>
                        </a:rPr>
                        <a:t>4.</a:t>
                      </a:r>
                      <a:endParaRPr lang="en-US" sz="12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MS Mincho"/>
                          <a:cs typeface="Times New Roman" panose="02020603050405020304" pitchFamily="18" charset="0"/>
                        </a:rPr>
                        <a:t>Department’s answers to Vendor questions posted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MS Mincho"/>
                          <a:cs typeface="Times New Roman" panose="02020603050405020304" pitchFamily="18" charset="0"/>
                        </a:rPr>
                        <a:t>August 10, 2022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66543898"/>
                  </a:ext>
                </a:extLst>
              </a:tr>
              <a:tr h="449902">
                <a:tc>
                  <a:txBody>
                    <a:bodyPr/>
                    <a:lstStyle/>
                    <a:p>
                      <a:pPr marL="0" marR="0" lvl="0" indent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en-US" sz="1200" u="none" dirty="0">
                          <a:effectLst/>
                        </a:rPr>
                        <a:t>5.</a:t>
                      </a:r>
                      <a:endParaRPr lang="en-US" sz="12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MS Mincho"/>
                          <a:cs typeface="Times New Roman" panose="02020603050405020304" pitchFamily="18" charset="0"/>
                        </a:rPr>
                        <a:t>RFI Responses due 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MS Mincho"/>
                          <a:cs typeface="Times New Roman" panose="02020603050405020304" pitchFamily="18" charset="0"/>
                        </a:rPr>
                        <a:t>August 24, 2022 at 12:00PM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36641135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304799" y="1111801"/>
            <a:ext cx="8381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400" b="1" dirty="0"/>
              <a:t>Procurement Timetable</a:t>
            </a:r>
          </a:p>
        </p:txBody>
      </p:sp>
      <p:sp>
        <p:nvSpPr>
          <p:cNvPr id="4" name="Rectangle 3"/>
          <p:cNvSpPr/>
          <p:nvPr/>
        </p:nvSpPr>
        <p:spPr>
          <a:xfrm>
            <a:off x="398461" y="4845606"/>
            <a:ext cx="819467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1200" dirty="0"/>
              <a:t>All times are according to Eastern Time. The Department reserves the right to modify these dates at its sole discretion.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1802807840"/>
      </p:ext>
    </p:extLst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925" y="308719"/>
            <a:ext cx="7966075" cy="523131"/>
          </a:xfrm>
        </p:spPr>
        <p:txBody>
          <a:bodyPr/>
          <a:lstStyle/>
          <a:p>
            <a:r>
              <a:rPr lang="en-US" dirty="0">
                <a:solidFill>
                  <a:srgbClr val="003366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Next Steps – Post Proposal Submission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385864282"/>
              </p:ext>
            </p:extLst>
          </p:nvPr>
        </p:nvGraphicFramePr>
        <p:xfrm>
          <a:off x="533400" y="1397000"/>
          <a:ext cx="8153400" cy="447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672218"/>
      </p:ext>
    </p:extLst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7" name="Line 18"/>
          <p:cNvSpPr>
            <a:spLocks noChangeShapeType="1"/>
          </p:cNvSpPr>
          <p:nvPr/>
        </p:nvSpPr>
        <p:spPr bwMode="auto">
          <a:xfrm>
            <a:off x="0" y="0"/>
            <a:ext cx="914400" cy="0"/>
          </a:xfrm>
          <a:prstGeom prst="line">
            <a:avLst/>
          </a:prstGeom>
          <a:noFill/>
          <a:ln w="0">
            <a:solidFill>
              <a:srgbClr val="FBFFFF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900" dirty="0">
              <a:solidFill>
                <a:srgbClr val="000000"/>
              </a:solidFill>
            </a:endParaRPr>
          </a:p>
        </p:txBody>
      </p:sp>
      <p:sp>
        <p:nvSpPr>
          <p:cNvPr id="193538" name="Line 10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900" dirty="0">
              <a:solidFill>
                <a:srgbClr val="000000"/>
              </a:solidFill>
            </a:endParaRPr>
          </a:p>
        </p:txBody>
      </p:sp>
      <p:sp>
        <p:nvSpPr>
          <p:cNvPr id="193540" name="Line 11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900" dirty="0">
              <a:solidFill>
                <a:srgbClr val="000000"/>
              </a:solidFill>
            </a:endParaRPr>
          </a:p>
        </p:txBody>
      </p:sp>
      <p:sp>
        <p:nvSpPr>
          <p:cNvPr id="193542" name="Line 12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900" dirty="0">
              <a:solidFill>
                <a:srgbClr val="000000"/>
              </a:solidFill>
            </a:endParaRPr>
          </a:p>
        </p:txBody>
      </p:sp>
      <p:sp>
        <p:nvSpPr>
          <p:cNvPr id="193544" name="Line 13"/>
          <p:cNvSpPr>
            <a:spLocks noChangeShapeType="1"/>
          </p:cNvSpPr>
          <p:nvPr/>
        </p:nvSpPr>
        <p:spPr bwMode="auto">
          <a:xfrm>
            <a:off x="0" y="0"/>
            <a:ext cx="0" cy="457200"/>
          </a:xfrm>
          <a:prstGeom prst="line">
            <a:avLst/>
          </a:prstGeom>
          <a:noFill/>
          <a:ln w="0">
            <a:solidFill>
              <a:srgbClr val="FDFFFF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900" dirty="0">
              <a:solidFill>
                <a:srgbClr val="000000"/>
              </a:solidFill>
            </a:endParaRPr>
          </a:p>
        </p:txBody>
      </p:sp>
      <p:sp>
        <p:nvSpPr>
          <p:cNvPr id="193545" name="Line 14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900" dirty="0">
              <a:solidFill>
                <a:srgbClr val="000000"/>
              </a:solidFill>
            </a:endParaRPr>
          </a:p>
        </p:txBody>
      </p:sp>
      <p:sp>
        <p:nvSpPr>
          <p:cNvPr id="193547" name="Line 15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900" dirty="0">
              <a:solidFill>
                <a:srgbClr val="000000"/>
              </a:solidFill>
            </a:endParaRPr>
          </a:p>
        </p:txBody>
      </p:sp>
      <p:sp>
        <p:nvSpPr>
          <p:cNvPr id="193550" name="Line 17"/>
          <p:cNvSpPr>
            <a:spLocks noChangeShapeType="1"/>
          </p:cNvSpPr>
          <p:nvPr/>
        </p:nvSpPr>
        <p:spPr bwMode="auto">
          <a:xfrm>
            <a:off x="0" y="0"/>
            <a:ext cx="0" cy="457200"/>
          </a:xfrm>
          <a:prstGeom prst="line">
            <a:avLst/>
          </a:prstGeom>
          <a:noFill/>
          <a:ln w="0">
            <a:solidFill>
              <a:srgbClr val="FDFFFF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900" dirty="0">
              <a:solidFill>
                <a:srgbClr val="000000"/>
              </a:solidFill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9AE67DEE-1C44-4A38-BC1D-30A10AEF3B78}"/>
              </a:ext>
            </a:extLst>
          </p:cNvPr>
          <p:cNvSpPr txBox="1">
            <a:spLocks/>
          </p:cNvSpPr>
          <p:nvPr/>
        </p:nvSpPr>
        <p:spPr bwMode="auto">
          <a:xfrm>
            <a:off x="588962" y="3411378"/>
            <a:ext cx="7966075" cy="175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50" tIns="45676" rIns="91350" bIns="45676" numCol="1" anchor="b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1" charset="-128"/>
                <a:cs typeface="Calibri" panose="020F0502020204030204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  <a:cs typeface="ＭＳ Ｐゴシック" pitchFamily="1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  <a:cs typeface="ＭＳ Ｐゴシック" pitchFamily="1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  <a:cs typeface="ＭＳ Ｐゴシック" pitchFamily="1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  <a:cs typeface="ＭＳ Ｐゴシック" pitchFamily="1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Calibri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Calibri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Calibri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ctr"/>
            <a:r>
              <a:rPr lang="en-US" sz="2000" b="0" kern="0" dirty="0">
                <a:latin typeface="+mj-lt"/>
                <a:ea typeface="Verdana" panose="020B0604030504040204" pitchFamily="34" charset="0"/>
              </a:rPr>
              <a:t>Be sure to email:</a:t>
            </a:r>
          </a:p>
          <a:p>
            <a:pPr algn="ctr"/>
            <a:r>
              <a:rPr lang="en-US" sz="1800" b="0" kern="0" dirty="0">
                <a:latin typeface="+mj-lt"/>
                <a:ea typeface="Verdana" panose="020B0604030504040204" pitchFamily="34" charset="0"/>
              </a:rPr>
              <a:t> </a:t>
            </a:r>
            <a:r>
              <a:rPr lang="en-US" b="0" u="sng" dirty="0">
                <a:solidFill>
                  <a:schemeClr val="accent2">
                    <a:lumMod val="75000"/>
                  </a:schemeClr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Brooke.L.Provost@dhhs.nh.gov</a:t>
            </a:r>
            <a:r>
              <a:rPr lang="en-US" sz="1800" b="0" kern="0" dirty="0">
                <a:latin typeface="+mj-lt"/>
                <a:ea typeface="Verdana" panose="020B0604030504040204" pitchFamily="34" charset="0"/>
              </a:rPr>
              <a:t> </a:t>
            </a:r>
          </a:p>
          <a:p>
            <a:pPr algn="ctr"/>
            <a:r>
              <a:rPr lang="en-US" sz="2000" b="0" kern="0" dirty="0">
                <a:latin typeface="+mj-lt"/>
                <a:ea typeface="Verdana" panose="020B0604030504040204" pitchFamily="34" charset="0"/>
              </a:rPr>
              <a:t>with any questions by </a:t>
            </a:r>
            <a:endParaRPr lang="en-US" sz="2000" b="0" kern="0" dirty="0" smtClean="0">
              <a:latin typeface="+mj-lt"/>
              <a:ea typeface="Verdana" panose="020B0604030504040204" pitchFamily="34" charset="0"/>
            </a:endParaRPr>
          </a:p>
          <a:p>
            <a:pPr algn="ctr"/>
            <a:r>
              <a:rPr lang="en-US" sz="2000" dirty="0" smtClean="0">
                <a:latin typeface="Arial" panose="020B0604020202020204" pitchFamily="34" charset="0"/>
                <a:ea typeface="MS Mincho"/>
                <a:cs typeface="Times New Roman" panose="02020603050405020304" pitchFamily="18" charset="0"/>
              </a:rPr>
              <a:t>July </a:t>
            </a:r>
            <a:r>
              <a:rPr lang="en-US" sz="2000" dirty="0">
                <a:latin typeface="Arial" panose="020B0604020202020204" pitchFamily="34" charset="0"/>
                <a:ea typeface="MS Mincho"/>
                <a:cs typeface="Times New Roman" panose="02020603050405020304" pitchFamily="18" charset="0"/>
              </a:rPr>
              <a:t>22, 2022 at 12:00PM</a:t>
            </a:r>
            <a:endParaRPr lang="en-US" sz="1400" dirty="0">
              <a:latin typeface="Arial" panose="020B0604020202020204" pitchFamily="34" charset="0"/>
              <a:ea typeface="MS Mincho"/>
              <a:cs typeface="Times New Roman" panose="02020603050405020304" pitchFamily="18" charset="0"/>
            </a:endParaRPr>
          </a:p>
          <a:p>
            <a:pPr algn="ctr"/>
            <a:endParaRPr lang="en-US" sz="2000" b="0" kern="0" dirty="0">
              <a:latin typeface="+mj-lt"/>
              <a:ea typeface="Verdana" panose="020B0604030504040204" pitchFamily="34" charset="0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415925" y="308719"/>
            <a:ext cx="7966075" cy="523131"/>
          </a:xfrm>
          <a:prstGeom prst="rect">
            <a:avLst/>
          </a:prstGeom>
        </p:spPr>
        <p:txBody>
          <a:bodyPr lIns="91440" tIns="45720" rIns="91440" bIns="45720" anchor="t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1" charset="-128"/>
                <a:cs typeface="Calibri" panose="020F0502020204030204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  <a:cs typeface="ＭＳ Ｐゴシック" pitchFamily="1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  <a:cs typeface="ＭＳ Ｐゴシック" pitchFamily="1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  <a:cs typeface="ＭＳ Ｐゴシック" pitchFamily="1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  <a:cs typeface="ＭＳ Ｐゴシック" pitchFamily="1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Calibri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Calibri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Calibri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Calibri" charset="0"/>
              </a:defRPr>
            </a:lvl9pPr>
          </a:lstStyle>
          <a:p>
            <a:r>
              <a:rPr lang="en-US" b="0" kern="0" dirty="0">
                <a:latin typeface="Calibri"/>
                <a:ea typeface="Segoe UI Black" panose="020B0A02040204020203" pitchFamily="34" charset="0"/>
                <a:cs typeface="Calibri"/>
              </a:rPr>
              <a:t>Hampstead Hospital Administration RFI </a:t>
            </a:r>
          </a:p>
          <a:p>
            <a:endParaRPr lang="en-US" kern="0" dirty="0">
              <a:solidFill>
                <a:srgbClr val="003366"/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sp>
        <p:nvSpPr>
          <p:cNvPr id="2" name="AutoShape 4" descr="See the source im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15925" y="1704628"/>
            <a:ext cx="82708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i="1" dirty="0">
                <a:solidFill>
                  <a:schemeClr val="accent2">
                    <a:lumMod val="75000"/>
                  </a:schemeClr>
                </a:solidFill>
                <a:latin typeface="Abril Titling Nar" panose="02000000000000000000" pitchFamily="50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973502577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925" y="308719"/>
            <a:ext cx="7966075" cy="523131"/>
          </a:xfrm>
        </p:spPr>
        <p:txBody>
          <a:bodyPr/>
          <a:lstStyle/>
          <a:p>
            <a:r>
              <a:rPr lang="en-US" sz="2800" dirty="0">
                <a:solidFill>
                  <a:srgbClr val="003366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Disclaimer</a:t>
            </a:r>
            <a:r>
              <a:rPr lang="en-US" dirty="0"/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15925" y="1143000"/>
            <a:ext cx="842327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ea typeface="Verdana" panose="020B0604030504040204" pitchFamily="34" charset="0"/>
              </a:rPr>
              <a:t>This presentation includes brief descriptions of the </a:t>
            </a:r>
            <a:br>
              <a:rPr lang="en-US" sz="1600" i="1" dirty="0">
                <a:ea typeface="Verdana" panose="020B0604030504040204" pitchFamily="34" charset="0"/>
              </a:rPr>
            </a:br>
            <a:r>
              <a:rPr lang="en-US" sz="1600" i="1" dirty="0" smtClean="0">
                <a:ea typeface="Verdana" panose="020B0604030504040204" pitchFamily="34" charset="0"/>
              </a:rPr>
              <a:t>RFI </a:t>
            </a:r>
            <a:r>
              <a:rPr lang="en-US" sz="1600" i="1" dirty="0">
                <a:ea typeface="Verdana" panose="020B0604030504040204" pitchFamily="34" charset="0"/>
              </a:rPr>
              <a:t>specifications and requirements, but does not </a:t>
            </a:r>
            <a:br>
              <a:rPr lang="en-US" sz="1600" i="1" dirty="0">
                <a:ea typeface="Verdana" panose="020B0604030504040204" pitchFamily="34" charset="0"/>
              </a:rPr>
            </a:br>
            <a:r>
              <a:rPr lang="en-US" sz="1600" i="1" dirty="0">
                <a:ea typeface="Verdana" panose="020B0604030504040204" pitchFamily="34" charset="0"/>
              </a:rPr>
              <a:t>fully elaborate on all required elements. As a result, </a:t>
            </a:r>
            <a:br>
              <a:rPr lang="en-US" sz="1600" i="1" dirty="0">
                <a:ea typeface="Verdana" panose="020B0604030504040204" pitchFamily="34" charset="0"/>
              </a:rPr>
            </a:br>
            <a:r>
              <a:rPr lang="en-US" sz="1600" i="1" dirty="0">
                <a:ea typeface="Verdana" panose="020B0604030504040204" pitchFamily="34" charset="0"/>
              </a:rPr>
              <a:t>this presentation does not supersede what is stated </a:t>
            </a:r>
            <a:br>
              <a:rPr lang="en-US" sz="1600" i="1" dirty="0">
                <a:ea typeface="Verdana" panose="020B0604030504040204" pitchFamily="34" charset="0"/>
              </a:rPr>
            </a:br>
            <a:r>
              <a:rPr lang="en-US" sz="1600" i="1" dirty="0">
                <a:ea typeface="Verdana" panose="020B0604030504040204" pitchFamily="34" charset="0"/>
              </a:rPr>
              <a:t>in the </a:t>
            </a:r>
            <a:r>
              <a:rPr lang="en-US" sz="1600" i="1" dirty="0" smtClean="0">
                <a:ea typeface="Verdana" panose="020B0604030504040204" pitchFamily="34" charset="0"/>
              </a:rPr>
              <a:t>RFI </a:t>
            </a:r>
            <a:r>
              <a:rPr lang="en-US" sz="1600" i="1" dirty="0">
                <a:ea typeface="Verdana" panose="020B0604030504040204" pitchFamily="34" charset="0"/>
              </a:rPr>
              <a:t>or its appendices</a:t>
            </a:r>
            <a:r>
              <a:rPr lang="en-US" sz="1600" i="1" dirty="0" smtClean="0">
                <a:ea typeface="Verdana" panose="020B0604030504040204" pitchFamily="34" charset="0"/>
              </a:rPr>
              <a:t>.</a:t>
            </a:r>
            <a:endParaRPr lang="en-US" sz="1600" i="1" dirty="0">
              <a:ea typeface="Verdana" panose="020B0604030504040204" pitchFamily="34" charset="0"/>
            </a:endParaRPr>
          </a:p>
          <a:p>
            <a:endParaRPr lang="en-US" sz="1600" i="1" dirty="0">
              <a:ea typeface="Verdana" panose="020B0604030504040204" pitchFamily="34" charset="0"/>
            </a:endParaRPr>
          </a:p>
          <a:p>
            <a:r>
              <a:rPr lang="en-US" sz="1600" i="1" dirty="0">
                <a:ea typeface="Verdana" panose="020B0604030504040204" pitchFamily="34" charset="0"/>
              </a:rPr>
              <a:t>While questions may be asked during this presentation, the Department is not obligated to answer questions during the presentation. As indicated in the </a:t>
            </a:r>
            <a:r>
              <a:rPr lang="en-US" sz="1600" i="1" dirty="0" smtClean="0">
                <a:ea typeface="Verdana" panose="020B0604030504040204" pitchFamily="34" charset="0"/>
              </a:rPr>
              <a:t>RFI, </a:t>
            </a:r>
            <a:r>
              <a:rPr lang="en-US" sz="1600" i="1" dirty="0">
                <a:ea typeface="Verdana" panose="020B0604030504040204" pitchFamily="34" charset="0"/>
              </a:rPr>
              <a:t>any questions answered verbally will be non-binding. Questions provided in writing in accordance with the </a:t>
            </a:r>
            <a:r>
              <a:rPr lang="en-US" sz="1600" i="1" dirty="0" smtClean="0">
                <a:ea typeface="Verdana" panose="020B0604030504040204" pitchFamily="34" charset="0"/>
              </a:rPr>
              <a:t>RFI </a:t>
            </a:r>
            <a:r>
              <a:rPr lang="en-US" sz="1600" i="1" dirty="0">
                <a:ea typeface="Verdana" panose="020B0604030504040204" pitchFamily="34" charset="0"/>
              </a:rPr>
              <a:t>will be answered, in writing, by the Department. </a:t>
            </a:r>
            <a:endParaRPr lang="en-US" sz="1600" i="1" dirty="0" smtClean="0">
              <a:ea typeface="Verdana" panose="020B0604030504040204" pitchFamily="34" charset="0"/>
            </a:endParaRPr>
          </a:p>
          <a:p>
            <a:endParaRPr lang="en-US" sz="1600" i="1" dirty="0">
              <a:ea typeface="Verdana" panose="020B0604030504040204" pitchFamily="34" charset="0"/>
            </a:endParaRPr>
          </a:p>
          <a:p>
            <a:pPr marL="0" lvl="2"/>
            <a:r>
              <a:rPr lang="en-US" sz="1600" i="1" dirty="0">
                <a:ea typeface="Verdana" panose="020B0604030504040204" pitchFamily="34" charset="0"/>
              </a:rPr>
              <a:t>This RFI is for informational purposes only, and is not intended to result in a contract or vendor agreement with any respondent.  This RFI is not a Request for Proposals, Bids, or Applications. The State is seeking vendor community insight and information prior to finalizing business, functional, operational, and technical requirements before considering the publishing of a Request for Proposal (RFP). </a:t>
            </a:r>
            <a:endParaRPr lang="en-US" sz="1600" i="1" dirty="0" smtClean="0">
              <a:ea typeface="Verdana" panose="020B0604030504040204" pitchFamily="34" charset="0"/>
            </a:endParaRPr>
          </a:p>
          <a:p>
            <a:pPr marL="0" lvl="2"/>
            <a:r>
              <a:rPr lang="en-US" sz="1600" i="1" dirty="0" smtClean="0">
                <a:ea typeface="Verdana" panose="020B0604030504040204" pitchFamily="34" charset="0"/>
              </a:rPr>
              <a:t> </a:t>
            </a:r>
            <a:endParaRPr lang="en-US" sz="1600" i="1" dirty="0">
              <a:ea typeface="Verdana" panose="020B0604030504040204" pitchFamily="34" charset="0"/>
            </a:endParaRPr>
          </a:p>
          <a:p>
            <a:r>
              <a:rPr lang="en-US" sz="1600" i="1" dirty="0">
                <a:ea typeface="Verdana" panose="020B0604030504040204" pitchFamily="34" charset="0"/>
              </a:rPr>
              <a:t>This RFI does not commit the State to publish an RFP or award a contract.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914400"/>
            <a:ext cx="2170176" cy="1808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540703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7" name="Line 18"/>
          <p:cNvSpPr>
            <a:spLocks noChangeShapeType="1"/>
          </p:cNvSpPr>
          <p:nvPr/>
        </p:nvSpPr>
        <p:spPr bwMode="auto">
          <a:xfrm>
            <a:off x="0" y="0"/>
            <a:ext cx="914400" cy="0"/>
          </a:xfrm>
          <a:prstGeom prst="line">
            <a:avLst/>
          </a:prstGeom>
          <a:noFill/>
          <a:ln w="0">
            <a:solidFill>
              <a:srgbClr val="FBFFFF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900" dirty="0">
              <a:solidFill>
                <a:srgbClr val="000000"/>
              </a:solidFill>
            </a:endParaRPr>
          </a:p>
        </p:txBody>
      </p:sp>
      <p:sp>
        <p:nvSpPr>
          <p:cNvPr id="193538" name="Line 10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900" dirty="0">
              <a:solidFill>
                <a:srgbClr val="000000"/>
              </a:solidFill>
            </a:endParaRPr>
          </a:p>
        </p:txBody>
      </p:sp>
      <p:sp>
        <p:nvSpPr>
          <p:cNvPr id="193540" name="Line 11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900" dirty="0">
              <a:solidFill>
                <a:srgbClr val="000000"/>
              </a:solidFill>
            </a:endParaRPr>
          </a:p>
        </p:txBody>
      </p:sp>
      <p:sp>
        <p:nvSpPr>
          <p:cNvPr id="95237" name="Rectangle 4"/>
          <p:cNvSpPr>
            <a:spLocks noChangeArrowheads="1"/>
          </p:cNvSpPr>
          <p:nvPr/>
        </p:nvSpPr>
        <p:spPr bwMode="auto">
          <a:xfrm>
            <a:off x="216877" y="1169876"/>
            <a:ext cx="8270875" cy="358775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40" tIns="45720" rIns="91440" bIns="45720" anchor="t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100" b="1" dirty="0">
              <a:solidFill>
                <a:srgbClr val="000000"/>
              </a:solidFill>
              <a:latin typeface="+mj-lt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800" b="1" u="sng" dirty="0">
              <a:solidFill>
                <a:srgbClr val="000000"/>
              </a:solidFill>
              <a:latin typeface="+mj-lt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pPr marL="229362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endParaRPr lang="en-US" sz="800" b="1" u="sng" dirty="0">
              <a:solidFill>
                <a:srgbClr val="000000"/>
              </a:solidFill>
              <a:latin typeface="+mj-lt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pPr marL="1147445" indent="-457200" eaLnBrk="0" fontAlgn="base" hangingPunct="0">
              <a:spcBef>
                <a:spcPct val="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2200" dirty="0">
                <a:ea typeface="Verdana" panose="020B0604030504040204" pitchFamily="34" charset="0"/>
                <a:cs typeface="Times New Roman" panose="02020603050405020304" pitchFamily="18" charset="0"/>
              </a:rPr>
              <a:t>Welcome and Meeting Overview</a:t>
            </a:r>
          </a:p>
          <a:p>
            <a:pPr marL="1147445" indent="-457200" eaLnBrk="0" fontAlgn="base" hangingPunct="0">
              <a:spcBef>
                <a:spcPct val="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2200" dirty="0">
                <a:ea typeface="Verdana" panose="020B0604030504040204" pitchFamily="34" charset="0"/>
                <a:cs typeface="Times New Roman" panose="02020603050405020304" pitchFamily="18" charset="0"/>
              </a:rPr>
              <a:t>Background and Purpose</a:t>
            </a:r>
          </a:p>
          <a:p>
            <a:pPr marL="1147445" indent="-457200" eaLnBrk="0" fontAlgn="base" hangingPunct="0">
              <a:spcBef>
                <a:spcPct val="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2200" dirty="0">
                <a:ea typeface="Verdana" panose="020B0604030504040204" pitchFamily="34" charset="0"/>
                <a:cs typeface="Times New Roman" panose="02020603050405020304" pitchFamily="18" charset="0"/>
              </a:rPr>
              <a:t>Vision </a:t>
            </a:r>
          </a:p>
          <a:p>
            <a:pPr marL="1147445" indent="-457200" eaLnBrk="0" fontAlgn="base" hangingPunct="0">
              <a:spcBef>
                <a:spcPct val="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2200" dirty="0">
                <a:ea typeface="Verdana"/>
                <a:cs typeface="Times New Roman"/>
              </a:rPr>
              <a:t>Q &amp; A – Review of RFI </a:t>
            </a:r>
            <a:endParaRPr lang="en-US" sz="2200" dirty="0"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1147445" indent="-457200" eaLnBrk="0" fontAlgn="base" hangingPunct="0">
              <a:spcBef>
                <a:spcPct val="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2200" dirty="0">
                <a:ea typeface="Verdana" panose="020B0604030504040204" pitchFamily="34" charset="0"/>
                <a:cs typeface="Times New Roman" panose="02020603050405020304" pitchFamily="18" charset="0"/>
              </a:rPr>
              <a:t>Overview of proposal </a:t>
            </a:r>
          </a:p>
          <a:p>
            <a:pPr marL="1147445" indent="-457200" eaLnBrk="0" fontAlgn="base" hangingPunct="0">
              <a:spcBef>
                <a:spcPct val="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2200" dirty="0">
                <a:ea typeface="Verdana" panose="020B0604030504040204" pitchFamily="34" charset="0"/>
                <a:cs typeface="Times New Roman" panose="02020603050405020304" pitchFamily="18" charset="0"/>
              </a:rPr>
              <a:t>Next steps</a:t>
            </a:r>
            <a:endParaRPr lang="en-US" sz="2200" b="1" dirty="0">
              <a:solidFill>
                <a:srgbClr val="000000"/>
              </a:solidFill>
              <a:latin typeface="+mj-lt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193542" name="Line 12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900" dirty="0">
              <a:solidFill>
                <a:srgbClr val="000000"/>
              </a:solidFill>
            </a:endParaRPr>
          </a:p>
        </p:txBody>
      </p:sp>
      <p:sp>
        <p:nvSpPr>
          <p:cNvPr id="193544" name="Line 13"/>
          <p:cNvSpPr>
            <a:spLocks noChangeShapeType="1"/>
          </p:cNvSpPr>
          <p:nvPr/>
        </p:nvSpPr>
        <p:spPr bwMode="auto">
          <a:xfrm>
            <a:off x="0" y="0"/>
            <a:ext cx="0" cy="457200"/>
          </a:xfrm>
          <a:prstGeom prst="line">
            <a:avLst/>
          </a:prstGeom>
          <a:noFill/>
          <a:ln w="0">
            <a:solidFill>
              <a:srgbClr val="FDFFFF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900" dirty="0">
              <a:solidFill>
                <a:srgbClr val="000000"/>
              </a:solidFill>
            </a:endParaRPr>
          </a:p>
        </p:txBody>
      </p:sp>
      <p:sp>
        <p:nvSpPr>
          <p:cNvPr id="193545" name="Line 14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900" dirty="0">
              <a:solidFill>
                <a:srgbClr val="000000"/>
              </a:solidFill>
            </a:endParaRPr>
          </a:p>
        </p:txBody>
      </p:sp>
      <p:sp>
        <p:nvSpPr>
          <p:cNvPr id="193547" name="Line 15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900" dirty="0">
              <a:solidFill>
                <a:srgbClr val="000000"/>
              </a:solidFill>
            </a:endParaRPr>
          </a:p>
        </p:txBody>
      </p:sp>
      <p:sp>
        <p:nvSpPr>
          <p:cNvPr id="193549" name="Line 16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900" dirty="0">
              <a:solidFill>
                <a:srgbClr val="000000"/>
              </a:solidFill>
            </a:endParaRPr>
          </a:p>
        </p:txBody>
      </p:sp>
      <p:sp>
        <p:nvSpPr>
          <p:cNvPr id="193550" name="Line 17"/>
          <p:cNvSpPr>
            <a:spLocks noChangeShapeType="1"/>
          </p:cNvSpPr>
          <p:nvPr/>
        </p:nvSpPr>
        <p:spPr bwMode="auto">
          <a:xfrm>
            <a:off x="0" y="0"/>
            <a:ext cx="0" cy="457200"/>
          </a:xfrm>
          <a:prstGeom prst="line">
            <a:avLst/>
          </a:prstGeom>
          <a:noFill/>
          <a:ln w="0">
            <a:solidFill>
              <a:srgbClr val="FDFFFF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900" dirty="0">
              <a:solidFill>
                <a:srgbClr val="000000"/>
              </a:solidFill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415925" y="308719"/>
            <a:ext cx="7966075" cy="523131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1" charset="-128"/>
                <a:cs typeface="Calibri" panose="020F0502020204030204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  <a:cs typeface="ＭＳ Ｐゴシック" pitchFamily="1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  <a:cs typeface="ＭＳ Ｐゴシック" pitchFamily="1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  <a:cs typeface="ＭＳ Ｐゴシック" pitchFamily="1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  <a:cs typeface="ＭＳ Ｐゴシック" pitchFamily="1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Calibri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Calibri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Calibri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Calibri" charset="0"/>
              </a:defRPr>
            </a:lvl9pPr>
          </a:lstStyle>
          <a:p>
            <a:r>
              <a:rPr lang="en-US" kern="0" dirty="0">
                <a:solidFill>
                  <a:srgbClr val="003366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2647491331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3366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Background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3800" y="4419600"/>
            <a:ext cx="1295400" cy="1295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85800" y="1143000"/>
            <a:ext cx="6781800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003366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In </a:t>
            </a:r>
            <a:r>
              <a:rPr lang="en-US" dirty="0">
                <a:solidFill>
                  <a:srgbClr val="003366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2019, the New Hampshire 10-Year Mental Health Plan was developed and approved, which supports the need for a robust system of inpatient and residential treatment to enhance the continuum of care for mental health </a:t>
            </a:r>
            <a:r>
              <a:rPr lang="en-US" dirty="0" smtClean="0">
                <a:solidFill>
                  <a:srgbClr val="003366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treatment.</a:t>
            </a:r>
            <a:r>
              <a:rPr lang="en-US" sz="1600" dirty="0" smtClean="0"/>
              <a:t> </a:t>
            </a:r>
          </a:p>
          <a:p>
            <a:endParaRPr lang="en-US" dirty="0" smtClean="0">
              <a:solidFill>
                <a:srgbClr val="003366"/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003366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In </a:t>
            </a:r>
            <a:r>
              <a:rPr lang="en-US" dirty="0">
                <a:solidFill>
                  <a:srgbClr val="003366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June 2022, the State of New Hampshire purchased Hampstead Hospital—now named Hampstead Hospital and Residential Treatment Facility (HHRTF</a:t>
            </a:r>
            <a:r>
              <a:rPr lang="en-US" dirty="0" smtClean="0">
                <a:solidFill>
                  <a:srgbClr val="003366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).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dirty="0">
              <a:solidFill>
                <a:srgbClr val="003366"/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1600" dirty="0">
                <a:solidFill>
                  <a:srgbClr val="003366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The Department entered into an agreement with a contractor for the provision of child and young adult psychiatric behavioral health services for a period of approximately two (2) years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dirty="0">
              <a:solidFill>
                <a:srgbClr val="003366"/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1600" dirty="0" smtClean="0">
                <a:solidFill>
                  <a:srgbClr val="003366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Department is </a:t>
            </a:r>
            <a:r>
              <a:rPr lang="en-US" sz="1600" dirty="0">
                <a:solidFill>
                  <a:srgbClr val="003366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responsible for developing the overall strategic vision for </a:t>
            </a:r>
            <a:r>
              <a:rPr lang="en-US" sz="1600" dirty="0" smtClean="0">
                <a:solidFill>
                  <a:srgbClr val="003366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HHRTF, which is a key component of NH’s Children’s System of Care.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000" dirty="0">
              <a:solidFill>
                <a:srgbClr val="003366"/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000" dirty="0">
              <a:solidFill>
                <a:srgbClr val="003366"/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  <a:p>
            <a:endParaRPr lang="en-US" sz="2000" dirty="0">
              <a:solidFill>
                <a:srgbClr val="003366"/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  <a:p>
            <a:endParaRPr lang="en-US" sz="2000" dirty="0">
              <a:solidFill>
                <a:srgbClr val="003366"/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953804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925" y="308719"/>
            <a:ext cx="7966075" cy="523131"/>
          </a:xfrm>
        </p:spPr>
        <p:txBody>
          <a:bodyPr/>
          <a:lstStyle/>
          <a:p>
            <a:r>
              <a:rPr lang="en-US" sz="2800" dirty="0">
                <a:solidFill>
                  <a:srgbClr val="003366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Vision</a:t>
            </a:r>
            <a:r>
              <a:rPr lang="en-US" dirty="0"/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15925" y="914400"/>
            <a:ext cx="6975475" cy="5432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endParaRPr lang="en-US" sz="2000" dirty="0" smtClean="0">
              <a:solidFill>
                <a:srgbClr val="003366"/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000" dirty="0">
              <a:solidFill>
                <a:srgbClr val="003366"/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 smtClean="0">
                <a:solidFill>
                  <a:srgbClr val="003366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The Department must provide </a:t>
            </a:r>
            <a:r>
              <a:rPr lang="en-US" sz="2400" dirty="0">
                <a:solidFill>
                  <a:srgbClr val="003366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high-quality, cost-effective, accessible inpatient behavioral health services for children (ages 5-17) and young adults (ages 18-25). </a:t>
            </a:r>
            <a:endParaRPr lang="en-US" sz="2400" dirty="0" smtClean="0">
              <a:solidFill>
                <a:srgbClr val="003366"/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  <a:p>
            <a:endParaRPr lang="en-US" sz="2400" dirty="0">
              <a:solidFill>
                <a:srgbClr val="003366"/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rgbClr val="003366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For inpatient and residential care, the Department envisions a system in </a:t>
            </a:r>
            <a:r>
              <a:rPr lang="en-US" sz="2400" dirty="0" smtClean="0">
                <a:solidFill>
                  <a:srgbClr val="003366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which </a:t>
            </a:r>
            <a:r>
              <a:rPr lang="en-US" sz="2400" dirty="0">
                <a:solidFill>
                  <a:srgbClr val="003366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all children requiring residential treatment receive tailored services that rapidly stabilize their behaviors, treat their symptoms, and promptly return them to family-based </a:t>
            </a:r>
            <a:r>
              <a:rPr lang="en-US" sz="2400" dirty="0" smtClean="0">
                <a:solidFill>
                  <a:srgbClr val="003366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settings.</a:t>
            </a:r>
            <a:endParaRPr lang="en-US" sz="2400" dirty="0">
              <a:solidFill>
                <a:srgbClr val="003366"/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000" dirty="0">
              <a:solidFill>
                <a:srgbClr val="003366"/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3800" y="4419600"/>
            <a:ext cx="1295400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801870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925" y="308719"/>
            <a:ext cx="7966075" cy="523131"/>
          </a:xfrm>
        </p:spPr>
        <p:txBody>
          <a:bodyPr/>
          <a:lstStyle/>
          <a:p>
            <a:r>
              <a:rPr lang="en-US" sz="2800" dirty="0">
                <a:solidFill>
                  <a:srgbClr val="003366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Vision</a:t>
            </a:r>
            <a:r>
              <a:rPr lang="en-US" dirty="0"/>
              <a:t> </a:t>
            </a:r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914400"/>
            <a:ext cx="7772400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813958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925" y="308719"/>
            <a:ext cx="7966075" cy="523131"/>
          </a:xfrm>
        </p:spPr>
        <p:txBody>
          <a:bodyPr/>
          <a:lstStyle/>
          <a:p>
            <a:r>
              <a:rPr lang="en-US" dirty="0" smtClean="0">
                <a:solidFill>
                  <a:srgbClr val="003366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Goals of RFI</a:t>
            </a:r>
            <a:endParaRPr lang="en-US" dirty="0">
              <a:solidFill>
                <a:srgbClr val="003366"/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1219200"/>
            <a:ext cx="8686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2">
                  <a:lumMod val="75000"/>
                </a:schemeClr>
              </a:buClr>
              <a:buSzPct val="130000"/>
            </a:pPr>
            <a:endParaRPr lang="en-US" dirty="0"/>
          </a:p>
          <a:p>
            <a:pPr>
              <a:buClr>
                <a:schemeClr val="accent2">
                  <a:lumMod val="75000"/>
                </a:schemeClr>
              </a:buClr>
              <a:buSzPct val="130000"/>
            </a:pPr>
            <a:endParaRPr lang="en-US" dirty="0"/>
          </a:p>
          <a:p>
            <a:pPr>
              <a:buClr>
                <a:schemeClr val="accent2">
                  <a:lumMod val="75000"/>
                </a:schemeClr>
              </a:buClr>
              <a:buSzPct val="130000"/>
            </a:pP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51750" y="908050"/>
            <a:ext cx="1339850" cy="13398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23900" y="1219200"/>
            <a:ext cx="72009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rgbClr val="003366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Department is seeking stakeholder input on future vision for HHRTF.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000" dirty="0">
              <a:solidFill>
                <a:srgbClr val="003366"/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rgbClr val="003366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Goal is to enhance the current service array and service delivery through the design of an efficient and effective operational model;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000" dirty="0">
              <a:solidFill>
                <a:srgbClr val="003366"/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rgbClr val="003366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Review various operational methods.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000" dirty="0">
              <a:solidFill>
                <a:srgbClr val="003366"/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rgbClr val="003366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Review recommendations on the long-term strategy and direction of the facility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000" dirty="0">
              <a:solidFill>
                <a:srgbClr val="003366"/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rgbClr val="003366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Best </a:t>
            </a:r>
            <a:r>
              <a:rPr lang="en-US" sz="2000" dirty="0" smtClean="0">
                <a:solidFill>
                  <a:srgbClr val="003366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methods, if applicable, for </a:t>
            </a:r>
            <a:r>
              <a:rPr lang="en-US" sz="2000" dirty="0">
                <a:solidFill>
                  <a:srgbClr val="003366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structuring a contract that provides outstanding care for individual patients.</a:t>
            </a:r>
          </a:p>
        </p:txBody>
      </p:sp>
    </p:spTree>
    <p:extLst>
      <p:ext uri="{BB962C8B-B14F-4D97-AF65-F5344CB8AC3E}">
        <p14:creationId xmlns:p14="http://schemas.microsoft.com/office/powerpoint/2010/main" val="2924850136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143001"/>
            <a:ext cx="7467600" cy="4419600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15925" y="308719"/>
            <a:ext cx="7966075" cy="523131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1" charset="-128"/>
                <a:cs typeface="Calibri" panose="020F0502020204030204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  <a:cs typeface="ＭＳ Ｐゴシック" pitchFamily="1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  <a:cs typeface="ＭＳ Ｐゴシック" pitchFamily="1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  <a:cs typeface="ＭＳ Ｐゴシック" pitchFamily="1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  <a:cs typeface="ＭＳ Ｐゴシック" pitchFamily="1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Calibri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Calibri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Calibri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Calibri" charset="0"/>
              </a:defRPr>
            </a:lvl9pPr>
          </a:lstStyle>
          <a:p>
            <a:r>
              <a:rPr lang="en-US" kern="0" dirty="0" smtClean="0">
                <a:solidFill>
                  <a:srgbClr val="003366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Operational Models</a:t>
            </a:r>
            <a:endParaRPr lang="en-US" kern="0" dirty="0">
              <a:solidFill>
                <a:srgbClr val="003366"/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574379"/>
      </p:ext>
    </p:ext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15925" y="308719"/>
            <a:ext cx="7966075" cy="523131"/>
          </a:xfrm>
          <a:prstGeom prst="rect">
            <a:avLst/>
          </a:prstGeom>
        </p:spPr>
        <p:txBody>
          <a:bodyPr lIns="91440" tIns="45720" rIns="91440" bIns="45720" anchor="t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1" charset="-128"/>
                <a:cs typeface="Calibri" panose="020F0502020204030204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  <a:cs typeface="ＭＳ Ｐゴシック" pitchFamily="1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  <a:cs typeface="ＭＳ Ｐゴシック" pitchFamily="1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  <a:cs typeface="ＭＳ Ｐゴシック" pitchFamily="1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  <a:cs typeface="ＭＳ Ｐゴシック" pitchFamily="1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Calibri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Calibri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Calibri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Calibri" charset="0"/>
              </a:defRPr>
            </a:lvl9pPr>
          </a:lstStyle>
          <a:p>
            <a:r>
              <a:rPr lang="en-US" b="0" kern="0" dirty="0">
                <a:latin typeface="Calibri"/>
                <a:ea typeface="Segoe UI Black"/>
                <a:cs typeface="Calibri"/>
              </a:rPr>
              <a:t>Hampstead Hospital Administration RFI 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3509" y="1499719"/>
            <a:ext cx="6956982" cy="3858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1325993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7_Title Page - Client Presentation">
  <a:themeElements>
    <a:clrScheme name="1_Title Page - Client Presentation 8">
      <a:dk1>
        <a:srgbClr val="000000"/>
      </a:dk1>
      <a:lt1>
        <a:srgbClr val="FFFFFF"/>
      </a:lt1>
      <a:dk2>
        <a:srgbClr val="F0AB00"/>
      </a:dk2>
      <a:lt2>
        <a:srgbClr val="D52B1E"/>
      </a:lt2>
      <a:accent1>
        <a:srgbClr val="7AB800"/>
      </a:accent1>
      <a:accent2>
        <a:srgbClr val="00A8B4"/>
      </a:accent2>
      <a:accent3>
        <a:srgbClr val="FFFFFF"/>
      </a:accent3>
      <a:accent4>
        <a:srgbClr val="000000"/>
      </a:accent4>
      <a:accent5>
        <a:srgbClr val="BED8AA"/>
      </a:accent5>
      <a:accent6>
        <a:srgbClr val="0098A3"/>
      </a:accent6>
      <a:hlink>
        <a:srgbClr val="666666"/>
      </a:hlink>
      <a:folHlink>
        <a:srgbClr val="4D4D4D"/>
      </a:folHlink>
    </a:clrScheme>
    <a:fontScheme name="1_Title Page - Client Presentation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101858" tIns="50929" rIns="101858" bIns="50929" numCol="1" anchor="ctr" anchorCtr="0" compatLnSpc="1">
        <a:prstTxWarp prst="textNoShape">
          <a:avLst/>
        </a:prstTxWarp>
      </a:bodyPr>
      <a:lstStyle>
        <a:defPPr marL="0" marR="0" indent="0" algn="ctr" defTabSz="1019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1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alibr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101858" tIns="50929" rIns="101858" bIns="50929" numCol="1" anchor="ctr" anchorCtr="0" compatLnSpc="1">
        <a:prstTxWarp prst="textNoShape">
          <a:avLst/>
        </a:prstTxWarp>
      </a:bodyPr>
      <a:lstStyle>
        <a:defPPr marL="0" marR="0" indent="0" algn="ctr" defTabSz="1019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1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alibri" charset="0"/>
          </a:defRPr>
        </a:defPPr>
      </a:lstStyle>
    </a:lnDef>
  </a:objectDefaults>
  <a:extraClrSchemeLst>
    <a:extraClrScheme>
      <a:clrScheme name="1_Title Page - Client Presentation 1">
        <a:dk1>
          <a:srgbClr val="000000"/>
        </a:dk1>
        <a:lt1>
          <a:srgbClr val="FFFFFF"/>
        </a:lt1>
        <a:dk2>
          <a:srgbClr val="EC1608"/>
        </a:dk2>
        <a:lt2>
          <a:srgbClr val="808080"/>
        </a:lt2>
        <a:accent1>
          <a:srgbClr val="FFFFFF"/>
        </a:accent1>
        <a:accent2>
          <a:srgbClr val="EC1608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D61306"/>
        </a:accent6>
        <a:hlink>
          <a:srgbClr val="B2B2B2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itle Page - Client Presentation 2">
        <a:dk1>
          <a:srgbClr val="000000"/>
        </a:dk1>
        <a:lt1>
          <a:srgbClr val="FFFFFF"/>
        </a:lt1>
        <a:dk2>
          <a:srgbClr val="EC1608"/>
        </a:dk2>
        <a:lt2>
          <a:srgbClr val="003768"/>
        </a:lt2>
        <a:accent1>
          <a:srgbClr val="93A445"/>
        </a:accent1>
        <a:accent2>
          <a:srgbClr val="4E8ABE"/>
        </a:accent2>
        <a:accent3>
          <a:srgbClr val="FFFFFF"/>
        </a:accent3>
        <a:accent4>
          <a:srgbClr val="000000"/>
        </a:accent4>
        <a:accent5>
          <a:srgbClr val="C8CFB0"/>
        </a:accent5>
        <a:accent6>
          <a:srgbClr val="467DAC"/>
        </a:accent6>
        <a:hlink>
          <a:srgbClr val="E58E1A"/>
        </a:hlink>
        <a:folHlink>
          <a:srgbClr val="B2AA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itle Page - Client Presentation 3">
        <a:dk1>
          <a:srgbClr val="000000"/>
        </a:dk1>
        <a:lt1>
          <a:srgbClr val="FFFFFF"/>
        </a:lt1>
        <a:dk2>
          <a:srgbClr val="EC1608"/>
        </a:dk2>
        <a:lt2>
          <a:srgbClr val="F0AB32"/>
        </a:lt2>
        <a:accent1>
          <a:srgbClr val="93A445"/>
        </a:accent1>
        <a:accent2>
          <a:srgbClr val="4E8ABE"/>
        </a:accent2>
        <a:accent3>
          <a:srgbClr val="FFFFFF"/>
        </a:accent3>
        <a:accent4>
          <a:srgbClr val="000000"/>
        </a:accent4>
        <a:accent5>
          <a:srgbClr val="C8CFB0"/>
        </a:accent5>
        <a:accent6>
          <a:srgbClr val="467DAC"/>
        </a:accent6>
        <a:hlink>
          <a:srgbClr val="E58E1A"/>
        </a:hlink>
        <a:folHlink>
          <a:srgbClr val="B2AA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itle Page - Client Presentation 4">
        <a:dk1>
          <a:srgbClr val="000000"/>
        </a:dk1>
        <a:lt1>
          <a:srgbClr val="FFFFFF"/>
        </a:lt1>
        <a:dk2>
          <a:srgbClr val="F0AB00"/>
        </a:dk2>
        <a:lt2>
          <a:srgbClr val="D52B1E"/>
        </a:lt2>
        <a:accent1>
          <a:srgbClr val="7AB800"/>
        </a:accent1>
        <a:accent2>
          <a:srgbClr val="00A9E0"/>
        </a:accent2>
        <a:accent3>
          <a:srgbClr val="FFFFFF"/>
        </a:accent3>
        <a:accent4>
          <a:srgbClr val="000000"/>
        </a:accent4>
        <a:accent5>
          <a:srgbClr val="BED8AA"/>
        </a:accent5>
        <a:accent6>
          <a:srgbClr val="0099CB"/>
        </a:accent6>
        <a:hlink>
          <a:srgbClr val="4D4D4D"/>
        </a:hlink>
        <a:folHlink>
          <a:srgbClr val="B2AA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itle Page - Client Presentation 5">
        <a:dk1>
          <a:srgbClr val="000000"/>
        </a:dk1>
        <a:lt1>
          <a:srgbClr val="FFFFFF"/>
        </a:lt1>
        <a:dk2>
          <a:srgbClr val="F0AB00"/>
        </a:dk2>
        <a:lt2>
          <a:srgbClr val="D52B1E"/>
        </a:lt2>
        <a:accent1>
          <a:srgbClr val="7AB800"/>
        </a:accent1>
        <a:accent2>
          <a:srgbClr val="00A9E0"/>
        </a:accent2>
        <a:accent3>
          <a:srgbClr val="FFFFFF"/>
        </a:accent3>
        <a:accent4>
          <a:srgbClr val="000000"/>
        </a:accent4>
        <a:accent5>
          <a:srgbClr val="BED8AA"/>
        </a:accent5>
        <a:accent6>
          <a:srgbClr val="0099CB"/>
        </a:accent6>
        <a:hlink>
          <a:srgbClr val="4D4D4D"/>
        </a:hlink>
        <a:folHlink>
          <a:srgbClr val="EDEDE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itle Page - Client Presentation 6">
        <a:dk1>
          <a:srgbClr val="000000"/>
        </a:dk1>
        <a:lt1>
          <a:srgbClr val="FFFFFF"/>
        </a:lt1>
        <a:dk2>
          <a:srgbClr val="F0AB00"/>
        </a:dk2>
        <a:lt2>
          <a:srgbClr val="D52B1E"/>
        </a:lt2>
        <a:accent1>
          <a:srgbClr val="7AB800"/>
        </a:accent1>
        <a:accent2>
          <a:srgbClr val="00A9E0"/>
        </a:accent2>
        <a:accent3>
          <a:srgbClr val="FFFFFF"/>
        </a:accent3>
        <a:accent4>
          <a:srgbClr val="000000"/>
        </a:accent4>
        <a:accent5>
          <a:srgbClr val="BED8AA"/>
        </a:accent5>
        <a:accent6>
          <a:srgbClr val="0099CB"/>
        </a:accent6>
        <a:hlink>
          <a:srgbClr val="4D4D4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itle Page - Client Presentation 7">
        <a:dk1>
          <a:srgbClr val="000000"/>
        </a:dk1>
        <a:lt1>
          <a:srgbClr val="FFFFFF"/>
        </a:lt1>
        <a:dk2>
          <a:srgbClr val="F0AB00"/>
        </a:dk2>
        <a:lt2>
          <a:srgbClr val="D52B1E"/>
        </a:lt2>
        <a:accent1>
          <a:srgbClr val="7AB800"/>
        </a:accent1>
        <a:accent2>
          <a:srgbClr val="00A8B4"/>
        </a:accent2>
        <a:accent3>
          <a:srgbClr val="FFFFFF"/>
        </a:accent3>
        <a:accent4>
          <a:srgbClr val="000000"/>
        </a:accent4>
        <a:accent5>
          <a:srgbClr val="BED8AA"/>
        </a:accent5>
        <a:accent6>
          <a:srgbClr val="0098A3"/>
        </a:accent6>
        <a:hlink>
          <a:srgbClr val="666666"/>
        </a:hlink>
        <a:folHlink>
          <a:srgbClr val="F7F7F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itle Page - Client Presentation 8">
        <a:dk1>
          <a:srgbClr val="000000"/>
        </a:dk1>
        <a:lt1>
          <a:srgbClr val="FFFFFF"/>
        </a:lt1>
        <a:dk2>
          <a:srgbClr val="F0AB00"/>
        </a:dk2>
        <a:lt2>
          <a:srgbClr val="D52B1E"/>
        </a:lt2>
        <a:accent1>
          <a:srgbClr val="7AB800"/>
        </a:accent1>
        <a:accent2>
          <a:srgbClr val="00A8B4"/>
        </a:accent2>
        <a:accent3>
          <a:srgbClr val="FFFFFF"/>
        </a:accent3>
        <a:accent4>
          <a:srgbClr val="000000"/>
        </a:accent4>
        <a:accent5>
          <a:srgbClr val="BED8AA"/>
        </a:accent5>
        <a:accent6>
          <a:srgbClr val="0098A3"/>
        </a:accent6>
        <a:hlink>
          <a:srgbClr val="666666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itle Page - Client Presentation 9">
        <a:dk1>
          <a:srgbClr val="000000"/>
        </a:dk1>
        <a:lt1>
          <a:srgbClr val="FFFFFF"/>
        </a:lt1>
        <a:dk2>
          <a:srgbClr val="F0AB00"/>
        </a:dk2>
        <a:lt2>
          <a:srgbClr val="D52B1E"/>
        </a:lt2>
        <a:accent1>
          <a:srgbClr val="7AB800"/>
        </a:accent1>
        <a:accent2>
          <a:srgbClr val="0099A5"/>
        </a:accent2>
        <a:accent3>
          <a:srgbClr val="FFFFFF"/>
        </a:accent3>
        <a:accent4>
          <a:srgbClr val="000000"/>
        </a:accent4>
        <a:accent5>
          <a:srgbClr val="BED8AA"/>
        </a:accent5>
        <a:accent6>
          <a:srgbClr val="008A95"/>
        </a:accent6>
        <a:hlink>
          <a:srgbClr val="666666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itle Page - Client Presentation 10">
        <a:dk1>
          <a:srgbClr val="000000"/>
        </a:dk1>
        <a:lt1>
          <a:srgbClr val="FFFFFF"/>
        </a:lt1>
        <a:dk2>
          <a:srgbClr val="F0AB00"/>
        </a:dk2>
        <a:lt2>
          <a:srgbClr val="D9D9D9"/>
        </a:lt2>
        <a:accent1>
          <a:srgbClr val="7AB800"/>
        </a:accent1>
        <a:accent2>
          <a:srgbClr val="0099A5"/>
        </a:accent2>
        <a:accent3>
          <a:srgbClr val="FFFFFF"/>
        </a:accent3>
        <a:accent4>
          <a:srgbClr val="000000"/>
        </a:accent4>
        <a:accent5>
          <a:srgbClr val="BED8AA"/>
        </a:accent5>
        <a:accent6>
          <a:srgbClr val="008A95"/>
        </a:accent6>
        <a:hlink>
          <a:srgbClr val="666666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itle Page - Client Presentation 11">
        <a:dk1>
          <a:srgbClr val="000000"/>
        </a:dk1>
        <a:lt1>
          <a:srgbClr val="FFFFFF"/>
        </a:lt1>
        <a:dk2>
          <a:srgbClr val="F0AB00"/>
        </a:dk2>
        <a:lt2>
          <a:srgbClr val="0099A5"/>
        </a:lt2>
        <a:accent1>
          <a:srgbClr val="7AB800"/>
        </a:accent1>
        <a:accent2>
          <a:srgbClr val="D9D9D9"/>
        </a:accent2>
        <a:accent3>
          <a:srgbClr val="FFFFFF"/>
        </a:accent3>
        <a:accent4>
          <a:srgbClr val="000000"/>
        </a:accent4>
        <a:accent5>
          <a:srgbClr val="BED8AA"/>
        </a:accent5>
        <a:accent6>
          <a:srgbClr val="C4C4C4"/>
        </a:accent6>
        <a:hlink>
          <a:srgbClr val="666666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itle Page - Client Presentation 12">
        <a:dk1>
          <a:srgbClr val="000000"/>
        </a:dk1>
        <a:lt1>
          <a:srgbClr val="FFFFFF"/>
        </a:lt1>
        <a:dk2>
          <a:srgbClr val="F0AB00"/>
        </a:dk2>
        <a:lt2>
          <a:srgbClr val="00A8B4"/>
        </a:lt2>
        <a:accent1>
          <a:srgbClr val="7AB800"/>
        </a:accent1>
        <a:accent2>
          <a:srgbClr val="D52B1E"/>
        </a:accent2>
        <a:accent3>
          <a:srgbClr val="FFFFFF"/>
        </a:accent3>
        <a:accent4>
          <a:srgbClr val="000000"/>
        </a:accent4>
        <a:accent5>
          <a:srgbClr val="BED8AA"/>
        </a:accent5>
        <a:accent6>
          <a:srgbClr val="C1261A"/>
        </a:accent6>
        <a:hlink>
          <a:srgbClr val="666666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C1C7F7FF063046BC522DB462D1E25F" ma:contentTypeVersion="2" ma:contentTypeDescription="Create a new document." ma:contentTypeScope="" ma:versionID="902d5a8e9f0e3ed9cba182d215939258">
  <xsd:schema xmlns:xsd="http://www.w3.org/2001/XMLSchema" xmlns:xs="http://www.w3.org/2001/XMLSchema" xmlns:p="http://schemas.microsoft.com/office/2006/metadata/properties" xmlns:ns2="1a88778c-1954-4854-bbbe-4b78746b10e7" targetNamespace="http://schemas.microsoft.com/office/2006/metadata/properties" ma:root="true" ma:fieldsID="56769835d4c372814773133b4098603c" ns2:_="">
    <xsd:import namespace="1a88778c-1954-4854-bbbe-4b78746b10e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88778c-1954-4854-bbbe-4b78746b10e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63B8623-0ACA-453E-9185-4A86E8FEB042}">
  <ds:schemaRefs>
    <ds:schemaRef ds:uri="1a88778c-1954-4854-bbbe-4b78746b10e7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9500AFA-07FE-4324-8746-397EAEDF05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a88778c-1954-4854-bbbe-4b78746b10e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BD8BAB5-9776-4FFF-A391-25A060B7AE2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1543</TotalTime>
  <Words>990</Words>
  <Application>Microsoft Office PowerPoint</Application>
  <PresentationFormat>On-screen Show (4:3)</PresentationFormat>
  <Paragraphs>138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8" baseType="lpstr">
      <vt:lpstr>ＭＳ Ｐゴシック</vt:lpstr>
      <vt:lpstr>Abril Titling Nar</vt:lpstr>
      <vt:lpstr>Arial</vt:lpstr>
      <vt:lpstr>Arial Unicode MS</vt:lpstr>
      <vt:lpstr>Calibri</vt:lpstr>
      <vt:lpstr>Franklin Gothic Medium</vt:lpstr>
      <vt:lpstr>Georgia</vt:lpstr>
      <vt:lpstr>MS Mincho</vt:lpstr>
      <vt:lpstr>Segoe UI</vt:lpstr>
      <vt:lpstr>Segoe UI Black</vt:lpstr>
      <vt:lpstr>Times New Roman</vt:lpstr>
      <vt:lpstr>Verdana</vt:lpstr>
      <vt:lpstr>Wingdings</vt:lpstr>
      <vt:lpstr>7_Title Page - Client Presentation</vt:lpstr>
      <vt:lpstr>State of New Hampshire  Department of Health and Human Services  Request for Information (RF) for Hampstead Hospital Administration</vt:lpstr>
      <vt:lpstr>Disclaimer </vt:lpstr>
      <vt:lpstr>PowerPoint Presentation</vt:lpstr>
      <vt:lpstr>Background</vt:lpstr>
      <vt:lpstr>Vision </vt:lpstr>
      <vt:lpstr>Vision </vt:lpstr>
      <vt:lpstr>Goals of RFI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Next Steps – Post Proposal Submission</vt:lpstr>
      <vt:lpstr>PowerPoint Presentation</vt:lpstr>
    </vt:vector>
  </TitlesOfParts>
  <Company>State of New Hampshire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Fox, Katja</dc:creator>
  <cp:lastModifiedBy>Provost, Brooke</cp:lastModifiedBy>
  <cp:revision>239</cp:revision>
  <cp:lastPrinted>2017-12-01T19:59:05Z</cp:lastPrinted>
  <dcterms:created xsi:type="dcterms:W3CDTF">2017-11-28T15:14:14Z</dcterms:created>
  <dcterms:modified xsi:type="dcterms:W3CDTF">2022-07-19T16:31:57Z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0x010100B0C1C7F7FF063046BC522DB462D1E25F</vt:lpwstr>
  </property>
</Properties>
</file>